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722" r:id="rId3"/>
    <p:sldId id="1006" r:id="rId4"/>
    <p:sldId id="946" r:id="rId5"/>
    <p:sldId id="992" r:id="rId6"/>
    <p:sldId id="862" r:id="rId7"/>
    <p:sldId id="863" r:id="rId8"/>
    <p:sldId id="869" r:id="rId9"/>
    <p:sldId id="871" r:id="rId10"/>
    <p:sldId id="872" r:id="rId11"/>
    <p:sldId id="883" r:id="rId12"/>
    <p:sldId id="884" r:id="rId13"/>
    <p:sldId id="885" r:id="rId14"/>
    <p:sldId id="886" r:id="rId15"/>
    <p:sldId id="887" r:id="rId16"/>
    <p:sldId id="889" r:id="rId17"/>
    <p:sldId id="892" r:id="rId18"/>
    <p:sldId id="891" r:id="rId19"/>
    <p:sldId id="893" r:id="rId20"/>
    <p:sldId id="894" r:id="rId21"/>
    <p:sldId id="896" r:id="rId22"/>
    <p:sldId id="895" r:id="rId23"/>
    <p:sldId id="897" r:id="rId24"/>
    <p:sldId id="916" r:id="rId25"/>
    <p:sldId id="903" r:id="rId26"/>
    <p:sldId id="919" r:id="rId27"/>
    <p:sldId id="746" r:id="rId28"/>
    <p:sldId id="920" r:id="rId29"/>
    <p:sldId id="921" r:id="rId30"/>
    <p:sldId id="924" r:id="rId31"/>
    <p:sldId id="926" r:id="rId32"/>
    <p:sldId id="930" r:id="rId33"/>
    <p:sldId id="931" r:id="rId34"/>
    <p:sldId id="932" r:id="rId35"/>
    <p:sldId id="933" r:id="rId36"/>
    <p:sldId id="927" r:id="rId37"/>
    <p:sldId id="925" r:id="rId38"/>
    <p:sldId id="928" r:id="rId39"/>
    <p:sldId id="929" r:id="rId40"/>
    <p:sldId id="858" r:id="rId41"/>
    <p:sldId id="752" r:id="rId42"/>
    <p:sldId id="1014" r:id="rId43"/>
    <p:sldId id="960" r:id="rId44"/>
    <p:sldId id="965" r:id="rId45"/>
    <p:sldId id="966" r:id="rId46"/>
    <p:sldId id="958" r:id="rId47"/>
    <p:sldId id="955" r:id="rId48"/>
    <p:sldId id="976" r:id="rId49"/>
    <p:sldId id="956" r:id="rId50"/>
    <p:sldId id="947" r:id="rId51"/>
    <p:sldId id="948" r:id="rId52"/>
    <p:sldId id="949" r:id="rId53"/>
    <p:sldId id="950" r:id="rId54"/>
    <p:sldId id="951" r:id="rId55"/>
    <p:sldId id="952" r:id="rId56"/>
    <p:sldId id="953" r:id="rId57"/>
    <p:sldId id="993" r:id="rId58"/>
    <p:sldId id="994" r:id="rId59"/>
    <p:sldId id="999" r:id="rId60"/>
    <p:sldId id="1001" r:id="rId61"/>
    <p:sldId id="995" r:id="rId62"/>
    <p:sldId id="997" r:id="rId63"/>
    <p:sldId id="1000" r:id="rId64"/>
    <p:sldId id="1002" r:id="rId65"/>
    <p:sldId id="996" r:id="rId66"/>
    <p:sldId id="998" r:id="rId67"/>
    <p:sldId id="1005" r:id="rId68"/>
    <p:sldId id="1003" r:id="rId69"/>
    <p:sldId id="1015" r:id="rId70"/>
    <p:sldId id="954" r:id="rId71"/>
    <p:sldId id="1009" r:id="rId72"/>
    <p:sldId id="1008" r:id="rId73"/>
    <p:sldId id="1010" r:id="rId74"/>
    <p:sldId id="1011" r:id="rId75"/>
    <p:sldId id="1012" r:id="rId76"/>
    <p:sldId id="1013"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747" autoAdjust="0"/>
  </p:normalViewPr>
  <p:slideViewPr>
    <p:cSldViewPr>
      <p:cViewPr varScale="1">
        <p:scale>
          <a:sx n="86" d="100"/>
          <a:sy n="86" d="100"/>
        </p:scale>
        <p:origin x="1548"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448C63-4142-4855-9783-DAF18E045FE1}" type="datetimeFigureOut">
              <a:rPr lang="en-US" smtClean="0"/>
              <a:pPr/>
              <a:t>10/18/2022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4FE5C7-794D-4ADC-9583-EF0FB032E0CC}" type="slidenum">
              <a:rPr lang="en-US" smtClean="0"/>
              <a:pPr/>
              <a:t>‹#›</a:t>
            </a:fld>
            <a:endParaRPr lang="en-US"/>
          </a:p>
        </p:txBody>
      </p:sp>
    </p:spTree>
    <p:extLst>
      <p:ext uri="{BB962C8B-B14F-4D97-AF65-F5344CB8AC3E}">
        <p14:creationId xmlns:p14="http://schemas.microsoft.com/office/powerpoint/2010/main" val="356113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E28A548-9F64-4AFE-80FA-670AAD632994}" type="datetimeFigureOut">
              <a:rPr lang="en-US" smtClean="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8A548-9F64-4AFE-80FA-670AAD632994}" type="datetimeFigureOut">
              <a:rPr lang="en-US" smtClean="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8A548-9F64-4AFE-80FA-670AAD632994}" type="datetimeFigureOut">
              <a:rPr lang="en-US" smtClean="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8A548-9F64-4AFE-80FA-670AAD632994}" type="datetimeFigureOut">
              <a:rPr lang="en-US" smtClean="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28A548-9F64-4AFE-80FA-670AAD632994}" type="datetimeFigureOut">
              <a:rPr lang="en-US" smtClean="0"/>
              <a:pPr/>
              <a:t>10/18/2022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28A548-9F64-4AFE-80FA-670AAD632994}" type="datetimeFigureOut">
              <a:rPr lang="en-US" smtClean="0"/>
              <a:pPr/>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28A548-9F64-4AFE-80FA-670AAD632994}" type="datetimeFigureOut">
              <a:rPr lang="en-US" smtClean="0"/>
              <a:pPr/>
              <a:t>10/18/2022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28A548-9F64-4AFE-80FA-670AAD632994}" type="datetimeFigureOut">
              <a:rPr lang="en-US" smtClean="0"/>
              <a:pPr/>
              <a:t>10/18/2022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8A548-9F64-4AFE-80FA-670AAD632994}" type="datetimeFigureOut">
              <a:rPr lang="en-US" smtClean="0"/>
              <a:pPr/>
              <a:t>10/18/2022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28A548-9F64-4AFE-80FA-670AAD632994}" type="datetimeFigureOut">
              <a:rPr lang="en-US" smtClean="0"/>
              <a:pPr/>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28A548-9F64-4AFE-80FA-670AAD632994}" type="datetimeFigureOut">
              <a:rPr lang="en-US" smtClean="0"/>
              <a:pPr/>
              <a:t>10/18/2022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4F40B2-59D1-47AD-99FA-EE3429A08A5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17000"/>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28A548-9F64-4AFE-80FA-670AAD632994}" type="datetimeFigureOut">
              <a:rPr lang="en-US" smtClean="0"/>
              <a:pPr/>
              <a:t>10/18/2022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F40B2-59D1-47AD-99FA-EE3429A08A5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KpD26IoRLvA" TargetMode="External"/><Relationship Id="rId2" Type="http://schemas.openxmlformats.org/officeDocument/2006/relationships/hyperlink" Target="https://www.youtube.com/watch?v=YdMAXaxCSUI"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google.com.sg/url?sa=i&amp;rct=j&amp;q=&amp;esrc=s&amp;source=images&amp;cd=&amp;cad=rja&amp;uact=8&amp;ved=0ahUKEwjS3tW7ia_SAhXFULwKHWvyCs4QjRwIBw&amp;url=https://www.youtube.com/watch?v=TcwyNXveWH8&amp;psig=AFQjCNFS7frfk1G-Ec6s32g7DGTHonTHYQ&amp;ust=1488243119463255"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s://www.google.com.sg/url?sa=i&amp;rct=j&amp;q=&amp;esrc=s&amp;source=images&amp;cd=&amp;cad=rja&amp;uact=8&amp;ved=0ahUKEwjJsvn01a_SAhWBw7wKHdrnBmsQjRwIBw&amp;url=http://www.ww2australia.gov.au/japadvance/malaya.html&amp;psig=AFQjCNGFYCMuMdlkq3zDTBPV436dae6wbg&amp;ust=148826404482334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criticalpast.com/video/65675071244_British-surrender_Arthur-Ernest-Percival_Tomoyuki-Yamashita_sign-surrender-document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oogle.com.sg/url?sa=i&amp;rct=j&amp;q=&amp;esrc=s&amp;source=images&amp;cd=&amp;cad=rja&amp;uact=8&amp;ved=0ahUKEwiZ2PrN2a_SAhXLXrwKHexDBboQjRwIBw&amp;url=https://en.wikipedia.org/wiki/Japanese_occupation_of_Malaya&amp;psig=AFQjCNGFYCMuMdlkq3zDTBPV436dae6wbg&amp;ust=1488264044823349"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google.com.sg/url?sa=i&amp;rct=j&amp;q=&amp;esrc=s&amp;source=images&amp;cd=&amp;cad=rja&amp;uact=8&amp;ved=0ahUKEwjWlM3u3a_SAhWLbrwKHQcECwgQjRwIBw&amp;url=https://www.pinterest.com/pin/389350330265435193/&amp;psig=AFQjCNFNNwNLM097s2piUynKSVZEmBhOTw&amp;ust=148826603789641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en.wikipedia.org/wiki/File:BritishSurrender.jp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google.com.sg/url?sa=i&amp;rct=j&amp;q=&amp;esrc=s&amp;source=images&amp;cd=&amp;cad=rja&amp;uact=8&amp;ved=0ahUKEwjG-YeijPnWAhWIRY8KHR7gD4sQjRwIBw&amp;url=https://en.wikipedia.org/wiki/Masanobu_Tsuji&amp;psig=AOvVaw2wSXaT7gSfYLP2Jcvnrqra&amp;ust=1508379111925597"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google.com.sg/url?sa=i&amp;rct=j&amp;q=&amp;esrc=s&amp;source=images&amp;cd=&amp;cad=rja&amp;uact=8&amp;ved=0ahUKEwjluPv5jfnWAhVBr48KHdUHBw4QjRwIBw&amp;url=http://www.malaysiahistory.net/v2/?p=103&amp;psig=AOvVaw2PO6JJb4tXa_yjGz2fI5b6&amp;ust=1508379542849019"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google.com.sg/url?sa=i&amp;rct=j&amp;q=&amp;esrc=s&amp;source=images&amp;cd=&amp;cad=rja&amp;uact=8&amp;ved=0ahUKEwi9npmsia7PAhUBvo8KHYeLA_cQjRwIBw&amp;url=http://www.authentichistory.com/1914-1920/1-overview/1-origins/&amp;bvm=bv.133700528,d.c2I&amp;psig=AFQjCNEXcHzhrkk_e1maPZXBY03TAEcqjQ&amp;ust=1475014859828307"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google.com.sg/url?sa=i&amp;rct=j&amp;q=&amp;esrc=s&amp;source=images&amp;cd=&amp;cad=rja&amp;uact=8&amp;ved=0ahUKEwjluPv5jfnWAhVBr48KHdUHBw4QjRwIBw&amp;url=http://www.malaysiahistory.net/v2/?p=103&amp;psig=AOvVaw2PO6JJb4tXa_yjGz2fI5b6&amp;ust=1508379542849019"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google.com.sg/url?sa=i&amp;rct=j&amp;q=&amp;esrc=s&amp;source=images&amp;cd=&amp;cad=rja&amp;uact=8&amp;ved=0ahUKEwjluPv5jfnWAhVBr48KHdUHBw4QjRwIBw&amp;url=http://www.malaysiahistory.net/v2/?p=103&amp;psig=AOvVaw2PO6JJb4tXa_yjGz2fI5b6&amp;ust=1508379542849019"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google.com.sg/url?sa=i&amp;rct=j&amp;q=&amp;esrc=s&amp;source=images&amp;cd=&amp;cad=rja&amp;uact=8&amp;ved=0ahUKEwi78K-J0_nWAhVLKY8KHSuNDQAQjRwIBw&amp;url=http://karlschoenberger.com/quixotes.html&amp;psig=AOvVaw2u2trkO8p2ruwH4pXwHp_O&amp;ust=1508398086320158"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google.com.sg/url?sa=i&amp;rct=j&amp;q=&amp;esrc=s&amp;source=images&amp;cd=&amp;cad=rja&amp;uact=8&amp;ved=0ahUKEwi78K-J0_nWAhVLKY8KHSuNDQAQjRwIBw&amp;url=http://karlschoenberger.com/quixotes.html&amp;psig=AOvVaw2u2trkO8p2ruwH4pXwHp_O&amp;ust=1508398086320158"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XyN77GuzyAw"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google.com.sg/url?sa=i&amp;rct=j&amp;q=&amp;esrc=s&amp;source=images&amp;cd=&amp;cad=rja&amp;uact=8&amp;ved=0ahUKEwi-3NaokK_SAhXGu7wKHawJCB0QjRwIBw&amp;url=http://www.nas.gov.sg/moff/SearchResultForMoff.aspx?Search=&amp;bvm=bv.148073327,d.dGc&amp;psig=AFQjCNHWtlNbufxmA_eIwXVmQcRZKbVeOg&amp;ust=1488244955752806"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google.com.sg/imgres?imgurl=http://www.straitstimes.com/sites/default/files/articles/2017/02/18/gallery180217_3_0.jpg&amp;imgrefurl=http://www.straitstimes.com/singapore/war-gallery-name-change-a-timeline&amp;docid=m-o3pfMu_qqgyM&amp;tbnid=5N69l_WFYcvMBM:&amp;vet=1&amp;w=1920&amp;h=1280&amp;bih=622&amp;biw=1366&amp;ved=0ahUKEwjhz_ijka_SAhUBWrwKHRO-BakQxiAIGCgE&amp;iact=c&amp;ictx=1"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youtube.com/watch?v=pqS7FQgP31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google.com.sg/url?sa=i&amp;rct=j&amp;q=&amp;esrc=s&amp;source=images&amp;cd=&amp;cad=rja&amp;uact=8&amp;ved=0ahUKEwi9npmsia7PAhUBvo8KHYeLA_cQjRwIBw&amp;url=http://www.authentichistory.com/1914-1920/1-overview/1-origins/&amp;bvm=bv.133700528,d.c2I&amp;psig=AFQjCNEXcHzhrkk_e1maPZXBY03TAEcqjQ&amp;ust=1475014859828307"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google.com.sg/url?sa=i&amp;rct=j&amp;q=&amp;esrc=s&amp;source=images&amp;cd=&amp;cad=rja&amp;uact=8&amp;ved=0ahUKEwjWxoumia_SAhWBe7wKHRi6DQEQjRwIBw&amp;url=https://www.youtube.com/watch?v=MsIKlvSt73s&amp;psig=AFQjCNFS7frfk1G-Ec6s32g7DGTHonTHYQ&amp;ust=148824311946325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Image result for image of singapore in the world peters projection"/>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image of singapore in the world peters projection"/>
          <p:cNvSpPr>
            <a:spLocks noChangeAspect="1" noChangeArrowheads="1"/>
          </p:cNvSpPr>
          <p:nvPr/>
        </p:nvSpPr>
        <p:spPr bwMode="auto">
          <a:xfrm>
            <a:off x="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ctrTitle"/>
          </p:nvPr>
        </p:nvSpPr>
        <p:spPr>
          <a:xfrm>
            <a:off x="683568" y="2276872"/>
            <a:ext cx="7772400" cy="1470025"/>
          </a:xfrm>
        </p:spPr>
        <p:txBody>
          <a:bodyPr>
            <a:normAutofit fontScale="90000"/>
          </a:bodyPr>
          <a:lstStyle/>
          <a:p>
            <a:br>
              <a:rPr lang="en-US" dirty="0">
                <a:hlinkClick r:id="rId2"/>
              </a:rPr>
            </a:br>
            <a:r>
              <a:rPr lang="en-US" dirty="0">
                <a:hlinkClick r:id="rId3"/>
              </a:rPr>
              <a:t>listen </a:t>
            </a:r>
            <a:r>
              <a:rPr lang="en-US" u="sng" dirty="0">
                <a:hlinkClick r:id="rId3"/>
              </a:rPr>
              <a:t>…</a:t>
            </a:r>
            <a:br>
              <a:rPr lang="en-US" dirty="0"/>
            </a:br>
            <a:endParaRPr lang="en-S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colonialism/imperialism…</a:t>
            </a:r>
          </a:p>
        </p:txBody>
      </p:sp>
      <p:pic>
        <p:nvPicPr>
          <p:cNvPr id="90114" name="Picture 2" descr="Related image">
            <a:hlinkClick r:id="rId2"/>
          </p:cNvPr>
          <p:cNvPicPr>
            <a:picLocks noChangeAspect="1" noChangeArrowheads="1"/>
          </p:cNvPicPr>
          <p:nvPr/>
        </p:nvPicPr>
        <p:blipFill>
          <a:blip r:embed="rId3" cstate="print"/>
          <a:srcRect/>
          <a:stretch>
            <a:fillRect/>
          </a:stretch>
        </p:blipFill>
        <p:spPr bwMode="auto">
          <a:xfrm>
            <a:off x="1187624" y="1340768"/>
            <a:ext cx="6949440" cy="5212080"/>
          </a:xfrm>
          <a:prstGeom prst="rect">
            <a:avLst/>
          </a:prstGeom>
          <a:noFill/>
        </p:spPr>
      </p:pic>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Autofit/>
          </a:bodyPr>
          <a:lstStyle/>
          <a:p>
            <a:r>
              <a:rPr lang="en-SG" dirty="0"/>
              <a:t>imperial contest … </a:t>
            </a:r>
            <a:endParaRPr lang="en-US" cap="none" dirty="0"/>
          </a:p>
        </p:txBody>
      </p:sp>
      <p:sp>
        <p:nvSpPr>
          <p:cNvPr id="3" name="Content Placeholder 2"/>
          <p:cNvSpPr>
            <a:spLocks noGrp="1"/>
          </p:cNvSpPr>
          <p:nvPr>
            <p:ph idx="1"/>
          </p:nvPr>
        </p:nvSpPr>
        <p:spPr>
          <a:xfrm>
            <a:off x="971600" y="1484784"/>
            <a:ext cx="7317105" cy="4343400"/>
          </a:xfrm>
        </p:spPr>
        <p:txBody>
          <a:bodyPr>
            <a:normAutofit/>
          </a:bodyPr>
          <a:lstStyle/>
          <a:p>
            <a:r>
              <a:rPr lang="en-US" sz="4000" dirty="0"/>
              <a:t>the Japanese advance in December 1941 in Kelantan …</a:t>
            </a:r>
          </a:p>
          <a:p>
            <a:endParaRPr lang="en-US" sz="4000" dirty="0"/>
          </a:p>
          <a:p>
            <a:r>
              <a:rPr lang="en-US" sz="4000" dirty="0"/>
              <a:t>Japanese-Siamese understanding …</a:t>
            </a:r>
          </a:p>
          <a:p>
            <a:pPr>
              <a:buNone/>
            </a:pPr>
            <a:endParaRPr lang="en-US" sz="2800" dirty="0"/>
          </a:p>
          <a:p>
            <a:endParaRPr lang="en-US" sz="2800" dirty="0"/>
          </a:p>
        </p:txBody>
      </p:sp>
    </p:spTree>
    <p:extLst>
      <p:ext uri="{BB962C8B-B14F-4D97-AF65-F5344CB8AC3E}">
        <p14:creationId xmlns:p14="http://schemas.microsoft.com/office/powerpoint/2010/main" val="1252463274"/>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5009"/>
            <a:ext cx="8229600" cy="1143000"/>
          </a:xfrm>
        </p:spPr>
        <p:txBody>
          <a:bodyPr>
            <a:noAutofit/>
          </a:bodyPr>
          <a:lstStyle/>
          <a:p>
            <a:r>
              <a:rPr lang="en-SG" dirty="0"/>
              <a:t>imperial contest … </a:t>
            </a:r>
            <a:endParaRPr lang="en-US" cap="none" dirty="0"/>
          </a:p>
        </p:txBody>
      </p:sp>
      <p:pic>
        <p:nvPicPr>
          <p:cNvPr id="1026" name="Picture 2" descr="Image result for map of japanese advance on malaya">
            <a:hlinkClick r:id="rId2"/>
          </p:cNvPr>
          <p:cNvPicPr>
            <a:picLocks noChangeAspect="1" noChangeArrowheads="1"/>
          </p:cNvPicPr>
          <p:nvPr/>
        </p:nvPicPr>
        <p:blipFill>
          <a:blip r:embed="rId3" cstate="print"/>
          <a:srcRect/>
          <a:stretch>
            <a:fillRect/>
          </a:stretch>
        </p:blipFill>
        <p:spPr bwMode="auto">
          <a:xfrm>
            <a:off x="2771800" y="1412776"/>
            <a:ext cx="3562350" cy="4973041"/>
          </a:xfrm>
          <a:prstGeom prst="rect">
            <a:avLst/>
          </a:prstGeom>
          <a:noFill/>
        </p:spPr>
      </p:pic>
    </p:spTree>
    <p:extLst>
      <p:ext uri="{BB962C8B-B14F-4D97-AF65-F5344CB8AC3E}">
        <p14:creationId xmlns:p14="http://schemas.microsoft.com/office/powerpoint/2010/main" val="12524632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linds(horizont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SG" dirty="0"/>
              <a:t>imperial contest … </a:t>
            </a:r>
            <a:endParaRPr lang="en-US" cap="none" dirty="0"/>
          </a:p>
        </p:txBody>
      </p:sp>
      <p:sp>
        <p:nvSpPr>
          <p:cNvPr id="3" name="Content Placeholder 2"/>
          <p:cNvSpPr>
            <a:spLocks noGrp="1"/>
          </p:cNvSpPr>
          <p:nvPr>
            <p:ph idx="1"/>
          </p:nvPr>
        </p:nvSpPr>
        <p:spPr>
          <a:xfrm>
            <a:off x="971600" y="1484784"/>
            <a:ext cx="7317105" cy="4343400"/>
          </a:xfrm>
        </p:spPr>
        <p:txBody>
          <a:bodyPr>
            <a:normAutofit/>
          </a:bodyPr>
          <a:lstStyle/>
          <a:p>
            <a:endParaRPr lang="en-US" sz="4000" dirty="0"/>
          </a:p>
          <a:p>
            <a:r>
              <a:rPr lang="en-US" sz="4000" dirty="0"/>
              <a:t>the fall of Singapore on 15 February 1942 </a:t>
            </a:r>
          </a:p>
          <a:p>
            <a:endParaRPr lang="en-US" sz="4000" dirty="0"/>
          </a:p>
          <a:p>
            <a:r>
              <a:rPr lang="en-SG" sz="4000" dirty="0"/>
              <a:t>British </a:t>
            </a:r>
            <a:r>
              <a:rPr lang="en-SG" sz="4000" dirty="0">
                <a:hlinkClick r:id="rId2"/>
              </a:rPr>
              <a:t>surrender </a:t>
            </a:r>
            <a:r>
              <a:rPr lang="en-SG" sz="4000" dirty="0"/>
              <a:t>…</a:t>
            </a:r>
            <a:endParaRPr lang="en-US" dirty="0"/>
          </a:p>
          <a:p>
            <a:endParaRPr lang="en-US" sz="2800" dirty="0"/>
          </a:p>
          <a:p>
            <a:endParaRPr lang="en-US" sz="2800" dirty="0"/>
          </a:p>
        </p:txBody>
      </p:sp>
    </p:spTree>
    <p:extLst>
      <p:ext uri="{BB962C8B-B14F-4D97-AF65-F5344CB8AC3E}">
        <p14:creationId xmlns:p14="http://schemas.microsoft.com/office/powerpoint/2010/main" val="1252463274"/>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352" y="0"/>
            <a:ext cx="8229600" cy="1143000"/>
          </a:xfrm>
        </p:spPr>
        <p:txBody>
          <a:bodyPr>
            <a:noAutofit/>
          </a:bodyPr>
          <a:lstStyle/>
          <a:p>
            <a:r>
              <a:rPr lang="en-SG" dirty="0"/>
              <a:t>imperial contest … </a:t>
            </a:r>
            <a:endParaRPr lang="en-US" cap="none" dirty="0"/>
          </a:p>
        </p:txBody>
      </p:sp>
      <p:sp>
        <p:nvSpPr>
          <p:cNvPr id="3" name="Content Placeholder 2"/>
          <p:cNvSpPr>
            <a:spLocks noGrp="1"/>
          </p:cNvSpPr>
          <p:nvPr>
            <p:ph idx="1"/>
          </p:nvPr>
        </p:nvSpPr>
        <p:spPr>
          <a:xfrm>
            <a:off x="971600" y="1484784"/>
            <a:ext cx="7317105" cy="4680520"/>
          </a:xfrm>
        </p:spPr>
        <p:txBody>
          <a:bodyPr>
            <a:normAutofit fontScale="85000" lnSpcReduction="20000"/>
          </a:bodyPr>
          <a:lstStyle/>
          <a:p>
            <a:r>
              <a:rPr lang="en-US" sz="4000" dirty="0"/>
              <a:t>Japanese wartime authority …</a:t>
            </a:r>
          </a:p>
          <a:p>
            <a:endParaRPr lang="en-US" sz="4000" dirty="0"/>
          </a:p>
          <a:p>
            <a:r>
              <a:rPr lang="en-US" sz="4000" dirty="0"/>
              <a:t>administered from Singapore (Syonan), extending to ‘British Malaya’ and Sumatra …</a:t>
            </a:r>
          </a:p>
          <a:p>
            <a:endParaRPr lang="en-US" sz="4000" dirty="0"/>
          </a:p>
          <a:p>
            <a:r>
              <a:rPr lang="en-US" sz="4000" dirty="0"/>
              <a:t>in 1943, Kedah, Perlis, Kelantan, Terengganu under Siamese control pursuant to pre-invasion Siamese-Japanese pact …</a:t>
            </a:r>
          </a:p>
          <a:p>
            <a:endParaRPr lang="en-US" sz="2800" dirty="0"/>
          </a:p>
          <a:p>
            <a:endParaRPr lang="en-US" sz="2800" dirty="0"/>
          </a:p>
        </p:txBody>
      </p:sp>
    </p:spTree>
    <p:extLst>
      <p:ext uri="{BB962C8B-B14F-4D97-AF65-F5344CB8AC3E}">
        <p14:creationId xmlns:p14="http://schemas.microsoft.com/office/powerpoint/2010/main" val="1252463274"/>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669" y="24674"/>
            <a:ext cx="8229600" cy="850106"/>
          </a:xfrm>
        </p:spPr>
        <p:txBody>
          <a:bodyPr>
            <a:noAutofit/>
          </a:bodyPr>
          <a:lstStyle/>
          <a:p>
            <a:r>
              <a:rPr lang="en-SG" dirty="0"/>
              <a:t>imperial contest … </a:t>
            </a:r>
            <a:endParaRPr lang="en-US" cap="none" dirty="0"/>
          </a:p>
        </p:txBody>
      </p:sp>
      <p:pic>
        <p:nvPicPr>
          <p:cNvPr id="80898" name="Picture 2" descr="Image result for map of japanese advance on malaya">
            <a:hlinkClick r:id="rId2"/>
          </p:cNvPr>
          <p:cNvPicPr>
            <a:picLocks noChangeAspect="1" noChangeArrowheads="1"/>
          </p:cNvPicPr>
          <p:nvPr/>
        </p:nvPicPr>
        <p:blipFill>
          <a:blip r:embed="rId3" cstate="print"/>
          <a:srcRect/>
          <a:stretch>
            <a:fillRect/>
          </a:stretch>
        </p:blipFill>
        <p:spPr bwMode="auto">
          <a:xfrm>
            <a:off x="2483768" y="1484784"/>
            <a:ext cx="4215402" cy="4822418"/>
          </a:xfrm>
          <a:prstGeom prst="rect">
            <a:avLst/>
          </a:prstGeom>
          <a:noFill/>
        </p:spPr>
      </p:pic>
    </p:spTree>
    <p:extLst>
      <p:ext uri="{BB962C8B-B14F-4D97-AF65-F5344CB8AC3E}">
        <p14:creationId xmlns:p14="http://schemas.microsoft.com/office/powerpoint/2010/main" val="12524632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0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Autofit/>
          </a:bodyPr>
          <a:lstStyle/>
          <a:p>
            <a:r>
              <a:rPr lang="en-US" dirty="0"/>
              <a:t>what time is it? </a:t>
            </a:r>
            <a:endParaRPr lang="en-US" cap="none" dirty="0"/>
          </a:p>
        </p:txBody>
      </p:sp>
      <p:sp>
        <p:nvSpPr>
          <p:cNvPr id="3" name="Content Placeholder 2"/>
          <p:cNvSpPr>
            <a:spLocks noGrp="1"/>
          </p:cNvSpPr>
          <p:nvPr>
            <p:ph idx="1"/>
          </p:nvPr>
        </p:nvSpPr>
        <p:spPr>
          <a:xfrm>
            <a:off x="923791" y="980728"/>
            <a:ext cx="7317105" cy="4680520"/>
          </a:xfrm>
        </p:spPr>
        <p:txBody>
          <a:bodyPr>
            <a:normAutofit fontScale="92500" lnSpcReduction="10000"/>
          </a:bodyPr>
          <a:lstStyle/>
          <a:p>
            <a:pPr marL="0" indent="0">
              <a:buNone/>
            </a:pPr>
            <a:endParaRPr lang="en-US" sz="3600" dirty="0"/>
          </a:p>
          <a:p>
            <a:r>
              <a:rPr lang="en-US" sz="3600" dirty="0"/>
              <a:t>Japanese turned the clocks in </a:t>
            </a:r>
            <a:r>
              <a:rPr lang="en-US" sz="3600" dirty="0" err="1"/>
              <a:t>Syonan</a:t>
            </a:r>
            <a:r>
              <a:rPr lang="en-US" sz="3600" dirty="0"/>
              <a:t> forward to Tokyo Standard Time (then a 1.5 hour difference) …</a:t>
            </a:r>
          </a:p>
          <a:p>
            <a:r>
              <a:rPr lang="en-US" sz="3600" dirty="0"/>
              <a:t>6:00am would become 7:30am</a:t>
            </a:r>
          </a:p>
          <a:p>
            <a:r>
              <a:rPr lang="en-US" sz="3600" dirty="0"/>
              <a:t>7:00pm would become 8:30pm</a:t>
            </a:r>
          </a:p>
          <a:p>
            <a:r>
              <a:rPr lang="en-US" sz="3600" dirty="0"/>
              <a:t>the Japanese embassy was also closed (to signal that Singapore was territorially part of Japan) …</a:t>
            </a:r>
          </a:p>
        </p:txBody>
      </p:sp>
    </p:spTree>
    <p:extLst>
      <p:ext uri="{BB962C8B-B14F-4D97-AF65-F5344CB8AC3E}">
        <p14:creationId xmlns:p14="http://schemas.microsoft.com/office/powerpoint/2010/main" val="1252463274"/>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515" y="188640"/>
            <a:ext cx="7317105" cy="1325562"/>
          </a:xfrm>
        </p:spPr>
        <p:txBody>
          <a:bodyPr>
            <a:noAutofit/>
          </a:bodyPr>
          <a:lstStyle/>
          <a:p>
            <a:r>
              <a:rPr lang="en-SG" dirty="0"/>
              <a:t>imperial contest … </a:t>
            </a:r>
            <a:endParaRPr lang="en-US" cap="none" dirty="0"/>
          </a:p>
        </p:txBody>
      </p:sp>
      <p:pic>
        <p:nvPicPr>
          <p:cNvPr id="81922" name="Picture 2" descr="Image result for map of japanese in southeast asia">
            <a:hlinkClick r:id="rId2"/>
          </p:cNvPr>
          <p:cNvPicPr>
            <a:picLocks noChangeAspect="1" noChangeArrowheads="1"/>
          </p:cNvPicPr>
          <p:nvPr/>
        </p:nvPicPr>
        <p:blipFill>
          <a:blip r:embed="rId3" cstate="print"/>
          <a:srcRect/>
          <a:stretch>
            <a:fillRect/>
          </a:stretch>
        </p:blipFill>
        <p:spPr bwMode="auto">
          <a:xfrm>
            <a:off x="1547664" y="1484784"/>
            <a:ext cx="5977128" cy="4973422"/>
          </a:xfrm>
          <a:prstGeom prst="rect">
            <a:avLst/>
          </a:prstGeom>
          <a:noFill/>
        </p:spPr>
      </p:pic>
    </p:spTree>
    <p:extLst>
      <p:ext uri="{BB962C8B-B14F-4D97-AF65-F5344CB8AC3E}">
        <p14:creationId xmlns:p14="http://schemas.microsoft.com/office/powerpoint/2010/main" val="2947140189"/>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1922"/>
                                        </p:tgtEl>
                                        <p:attrNameLst>
                                          <p:attrName>style.visibility</p:attrName>
                                        </p:attrNameLst>
                                      </p:cBhvr>
                                      <p:to>
                                        <p:strVal val="visible"/>
                                      </p:to>
                                    </p:set>
                                    <p:anim calcmode="lin" valueType="num">
                                      <p:cBhvr additive="base">
                                        <p:cTn id="12" dur="500" fill="hold"/>
                                        <p:tgtEl>
                                          <p:spTgt spid="81922"/>
                                        </p:tgtEl>
                                        <p:attrNameLst>
                                          <p:attrName>ppt_x</p:attrName>
                                        </p:attrNameLst>
                                      </p:cBhvr>
                                      <p:tavLst>
                                        <p:tav tm="0">
                                          <p:val>
                                            <p:strVal val="#ppt_x"/>
                                          </p:val>
                                        </p:tav>
                                        <p:tav tm="100000">
                                          <p:val>
                                            <p:strVal val="#ppt_x"/>
                                          </p:val>
                                        </p:tav>
                                      </p:tavLst>
                                    </p:anim>
                                    <p:anim calcmode="lin" valueType="num">
                                      <p:cBhvr additive="base">
                                        <p:cTn id="13" dur="500" fill="hold"/>
                                        <p:tgtEl>
                                          <p:spTgt spid="819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0"/>
            <a:ext cx="7317105" cy="1124744"/>
          </a:xfrm>
        </p:spPr>
        <p:txBody>
          <a:bodyPr>
            <a:noAutofit/>
          </a:bodyPr>
          <a:lstStyle/>
          <a:p>
            <a:r>
              <a:rPr lang="en-SG" dirty="0"/>
              <a:t>imperial contest … … </a:t>
            </a:r>
            <a:endParaRPr lang="en-US" cap="none" dirty="0"/>
          </a:p>
        </p:txBody>
      </p:sp>
      <p:sp>
        <p:nvSpPr>
          <p:cNvPr id="3" name="Content Placeholder 2"/>
          <p:cNvSpPr>
            <a:spLocks noGrp="1"/>
          </p:cNvSpPr>
          <p:nvPr>
            <p:ph idx="1"/>
          </p:nvPr>
        </p:nvSpPr>
        <p:spPr>
          <a:xfrm>
            <a:off x="457200" y="1600200"/>
            <a:ext cx="8229600" cy="4925144"/>
          </a:xfrm>
        </p:spPr>
        <p:txBody>
          <a:bodyPr>
            <a:normAutofit fontScale="77500" lnSpcReduction="20000"/>
          </a:bodyPr>
          <a:lstStyle/>
          <a:p>
            <a:r>
              <a:rPr lang="en-US" sz="3600" dirty="0"/>
              <a:t>Japanese leaders in Tokyo have aspirations of rallying an Asia-wide solidarity …</a:t>
            </a:r>
          </a:p>
          <a:p>
            <a:endParaRPr lang="en-US" sz="3600" dirty="0"/>
          </a:p>
          <a:p>
            <a:r>
              <a:rPr lang="en-US" sz="3600" dirty="0"/>
              <a:t>Greater East Asia Co-Prosperity Sphere …</a:t>
            </a:r>
          </a:p>
          <a:p>
            <a:endParaRPr lang="en-US" sz="3600" dirty="0"/>
          </a:p>
          <a:p>
            <a:r>
              <a:rPr lang="en-US" sz="3600" dirty="0"/>
              <a:t>Japanese also have natural resources like tin and rubber in mind in controlling British Malaya (like almost any other imperial power)</a:t>
            </a:r>
          </a:p>
          <a:p>
            <a:endParaRPr lang="en-US" sz="3600" dirty="0"/>
          </a:p>
          <a:p>
            <a:r>
              <a:rPr lang="en-US" sz="3600" dirty="0"/>
              <a:t>on the ground, actions of the lowest echelon (and most numerous) of Japanese military personnel quite </a:t>
            </a:r>
            <a:r>
              <a:rPr lang="en-US" sz="3600" dirty="0">
                <a:solidFill>
                  <a:srgbClr val="FF0000"/>
                </a:solidFill>
              </a:rPr>
              <a:t>capricious and unpredictable </a:t>
            </a:r>
            <a:r>
              <a:rPr lang="en-US" sz="3600" dirty="0"/>
              <a:t>…</a:t>
            </a:r>
          </a:p>
        </p:txBody>
      </p:sp>
    </p:spTree>
    <p:extLst>
      <p:ext uri="{BB962C8B-B14F-4D97-AF65-F5344CB8AC3E}">
        <p14:creationId xmlns:p14="http://schemas.microsoft.com/office/powerpoint/2010/main" val="2947140189"/>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515" y="188640"/>
            <a:ext cx="7317105" cy="1325562"/>
          </a:xfrm>
        </p:spPr>
        <p:txBody>
          <a:bodyPr>
            <a:noAutofit/>
          </a:bodyPr>
          <a:lstStyle/>
          <a:p>
            <a:r>
              <a:rPr lang="en-SG" dirty="0"/>
              <a:t>imperial contest … </a:t>
            </a:r>
            <a:endParaRPr lang="en-US" cap="none" dirty="0"/>
          </a:p>
        </p:txBody>
      </p:sp>
      <p:sp>
        <p:nvSpPr>
          <p:cNvPr id="3" name="Content Placeholder 2"/>
          <p:cNvSpPr>
            <a:spLocks noGrp="1"/>
          </p:cNvSpPr>
          <p:nvPr>
            <p:ph idx="1"/>
          </p:nvPr>
        </p:nvSpPr>
        <p:spPr/>
        <p:txBody>
          <a:bodyPr>
            <a:normAutofit/>
          </a:bodyPr>
          <a:lstStyle/>
          <a:p>
            <a:r>
              <a:rPr lang="en-US" sz="3600" dirty="0"/>
              <a:t>all residents suffered the brunt of these personnel …</a:t>
            </a:r>
          </a:p>
          <a:p>
            <a:endParaRPr lang="en-US" sz="3600" dirty="0"/>
          </a:p>
          <a:p>
            <a:r>
              <a:rPr lang="en-US" sz="3600" dirty="0"/>
              <a:t>wartime difficulties in the form of scarcity expectedly led to conflict, inter-communal and otherwise … (</a:t>
            </a:r>
            <a:r>
              <a:rPr lang="en-US" sz="3600" dirty="0">
                <a:solidFill>
                  <a:srgbClr val="0070C0"/>
                </a:solidFill>
              </a:rPr>
              <a:t>story of human desperation</a:t>
            </a:r>
            <a:r>
              <a:rPr lang="en-US" sz="3600" dirty="0"/>
              <a:t>)</a:t>
            </a:r>
          </a:p>
        </p:txBody>
      </p:sp>
    </p:spTree>
    <p:extLst>
      <p:ext uri="{BB962C8B-B14F-4D97-AF65-F5344CB8AC3E}">
        <p14:creationId xmlns:p14="http://schemas.microsoft.com/office/powerpoint/2010/main" val="2947140189"/>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4800" dirty="0"/>
              <a:t>GES1011/GESS1009</a:t>
            </a:r>
            <a:endParaRPr lang="en-US" sz="4800" dirty="0"/>
          </a:p>
        </p:txBody>
      </p:sp>
      <p:sp>
        <p:nvSpPr>
          <p:cNvPr id="3" name="Content Placeholder 2"/>
          <p:cNvSpPr>
            <a:spLocks noGrp="1"/>
          </p:cNvSpPr>
          <p:nvPr>
            <p:ph idx="1"/>
          </p:nvPr>
        </p:nvSpPr>
        <p:spPr>
          <a:xfrm>
            <a:off x="457200" y="1417638"/>
            <a:ext cx="8229600" cy="4891682"/>
          </a:xfrm>
        </p:spPr>
        <p:txBody>
          <a:bodyPr>
            <a:normAutofit/>
          </a:bodyPr>
          <a:lstStyle/>
          <a:p>
            <a:pPr algn="ctr">
              <a:buNone/>
            </a:pPr>
            <a:endParaRPr lang="en-SG" sz="5800" dirty="0"/>
          </a:p>
          <a:p>
            <a:pPr marL="0" indent="0" algn="ctr">
              <a:lnSpc>
                <a:spcPct val="110000"/>
              </a:lnSpc>
              <a:spcBef>
                <a:spcPts val="0"/>
              </a:spcBef>
              <a:buNone/>
            </a:pPr>
            <a:r>
              <a:rPr lang="en-SG" sz="5800" dirty="0"/>
              <a:t>The Evolution of a </a:t>
            </a:r>
          </a:p>
          <a:p>
            <a:pPr marL="0" indent="0" algn="ctr">
              <a:lnSpc>
                <a:spcPct val="110000"/>
              </a:lnSpc>
              <a:spcBef>
                <a:spcPts val="0"/>
              </a:spcBef>
              <a:buNone/>
            </a:pPr>
            <a:r>
              <a:rPr lang="en-SG" sz="5800" dirty="0"/>
              <a:t>Global City-State</a:t>
            </a:r>
          </a:p>
          <a:p>
            <a:pPr algn="ctr">
              <a:buNone/>
            </a:pPr>
            <a:endParaRPr lang="en-SG" sz="6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SG" dirty="0"/>
              <a:t>imperial contest … </a:t>
            </a:r>
            <a:endParaRPr lang="en-US" cap="none" dirty="0"/>
          </a:p>
        </p:txBody>
      </p:sp>
      <p:sp>
        <p:nvSpPr>
          <p:cNvPr id="3" name="Content Placeholder 2"/>
          <p:cNvSpPr>
            <a:spLocks noGrp="1"/>
          </p:cNvSpPr>
          <p:nvPr>
            <p:ph idx="1"/>
          </p:nvPr>
        </p:nvSpPr>
        <p:spPr>
          <a:xfrm>
            <a:off x="457200" y="1600200"/>
            <a:ext cx="8229600" cy="4925144"/>
          </a:xfrm>
        </p:spPr>
        <p:txBody>
          <a:bodyPr>
            <a:normAutofit fontScale="62500" lnSpcReduction="20000"/>
          </a:bodyPr>
          <a:lstStyle/>
          <a:p>
            <a:r>
              <a:rPr lang="en-US" sz="4500" dirty="0"/>
              <a:t>but the Chinese seem to have drawn the shortest straw receiving the worst treatment from Japanese, with the Malays getting better treatment …</a:t>
            </a:r>
          </a:p>
          <a:p>
            <a:endParaRPr lang="en-US" sz="4500" dirty="0"/>
          </a:p>
          <a:p>
            <a:r>
              <a:rPr lang="en-US" sz="4500" dirty="0"/>
              <a:t>groups of Malays seen as Japanese</a:t>
            </a:r>
            <a:r>
              <a:rPr lang="en-US" sz="4500" dirty="0">
                <a:solidFill>
                  <a:srgbClr val="FF0000"/>
                </a:solidFill>
              </a:rPr>
              <a:t> collaborators </a:t>
            </a:r>
            <a:r>
              <a:rPr lang="en-US" sz="4500" dirty="0"/>
              <a:t>…</a:t>
            </a:r>
          </a:p>
          <a:p>
            <a:endParaRPr lang="en-US" sz="4500" dirty="0"/>
          </a:p>
          <a:p>
            <a:r>
              <a:rPr lang="en-US" sz="4500" dirty="0"/>
              <a:t>particularly those who assumed former British roles in the administration …</a:t>
            </a:r>
          </a:p>
          <a:p>
            <a:endParaRPr lang="en-SG" sz="4500" dirty="0"/>
          </a:p>
          <a:p>
            <a:r>
              <a:rPr lang="en-SG" sz="4500" dirty="0"/>
              <a:t>anti-Japanese struggle during war led mainly by Chinese …</a:t>
            </a:r>
          </a:p>
          <a:p>
            <a:endParaRPr lang="en-SG" sz="4500" dirty="0"/>
          </a:p>
          <a:p>
            <a:endParaRPr lang="en-SG" sz="4500" dirty="0"/>
          </a:p>
          <a:p>
            <a:pPr marL="45720" indent="0">
              <a:buNone/>
            </a:pPr>
            <a:endParaRPr lang="en-US" sz="2800" dirty="0"/>
          </a:p>
          <a:p>
            <a:endParaRPr lang="en-US" sz="2800" dirty="0"/>
          </a:p>
          <a:p>
            <a:endParaRPr lang="en-US" sz="2800" dirty="0"/>
          </a:p>
        </p:txBody>
      </p:sp>
    </p:spTree>
    <p:extLst>
      <p:ext uri="{BB962C8B-B14F-4D97-AF65-F5344CB8AC3E}">
        <p14:creationId xmlns:p14="http://schemas.microsoft.com/office/powerpoint/2010/main" val="1058248894"/>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imperial contest … </a:t>
            </a:r>
          </a:p>
        </p:txBody>
      </p:sp>
      <p:pic>
        <p:nvPicPr>
          <p:cNvPr id="98306" name="Picture 2" descr="https://upload.wikimedia.org/wikipedia/commons/thumb/2/22/BritishSurrender.jpg/220px-BritishSurrender.jpg">
            <a:hlinkClick r:id="rId2"/>
          </p:cNvPr>
          <p:cNvPicPr>
            <a:picLocks noChangeAspect="1" noChangeArrowheads="1"/>
          </p:cNvPicPr>
          <p:nvPr/>
        </p:nvPicPr>
        <p:blipFill>
          <a:blip r:embed="rId3" cstate="print"/>
          <a:srcRect/>
          <a:stretch>
            <a:fillRect/>
          </a:stretch>
        </p:blipFill>
        <p:spPr bwMode="auto">
          <a:xfrm>
            <a:off x="971600" y="1412776"/>
            <a:ext cx="6985000" cy="4794250"/>
          </a:xfrm>
          <a:prstGeom prst="rect">
            <a:avLst/>
          </a:prstGeom>
          <a:noFill/>
        </p:spPr>
      </p:pic>
    </p:spTree>
    <p:extLst>
      <p:ext uri="{BB962C8B-B14F-4D97-AF65-F5344CB8AC3E}">
        <p14:creationId xmlns:p14="http://schemas.microsoft.com/office/powerpoint/2010/main" val="463627846"/>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imperial contest … </a:t>
            </a:r>
          </a:p>
        </p:txBody>
      </p:sp>
      <p:sp>
        <p:nvSpPr>
          <p:cNvPr id="4" name="Content Placeholder 3"/>
          <p:cNvSpPr>
            <a:spLocks noGrp="1"/>
          </p:cNvSpPr>
          <p:nvPr>
            <p:ph idx="1"/>
          </p:nvPr>
        </p:nvSpPr>
        <p:spPr/>
        <p:txBody>
          <a:bodyPr>
            <a:normAutofit lnSpcReduction="10000"/>
          </a:bodyPr>
          <a:lstStyle/>
          <a:p>
            <a:r>
              <a:rPr lang="en-SG" dirty="0"/>
              <a:t>Singapore (Ford Factory in Bukit </a:t>
            </a:r>
            <a:r>
              <a:rPr lang="en-SG" dirty="0" err="1"/>
              <a:t>Timah</a:t>
            </a:r>
            <a:r>
              <a:rPr lang="en-SG" dirty="0"/>
              <a:t>) site of </a:t>
            </a:r>
            <a:r>
              <a:rPr lang="en-SG" b="1" dirty="0"/>
              <a:t>British surrender to Japanese</a:t>
            </a:r>
            <a:r>
              <a:rPr lang="en-SG" dirty="0"/>
              <a:t> …</a:t>
            </a:r>
          </a:p>
          <a:p>
            <a:endParaRPr lang="en-SG" dirty="0"/>
          </a:p>
          <a:p>
            <a:r>
              <a:rPr lang="en-SG" dirty="0"/>
              <a:t>what was Britain surrendering ?</a:t>
            </a:r>
          </a:p>
          <a:p>
            <a:endParaRPr lang="en-SG" dirty="0"/>
          </a:p>
          <a:p>
            <a:r>
              <a:rPr lang="en-SG" dirty="0"/>
              <a:t>Singapore? Malay States ? British Malaya? …</a:t>
            </a:r>
          </a:p>
          <a:p>
            <a:endParaRPr lang="en-SG" dirty="0"/>
          </a:p>
          <a:p>
            <a:r>
              <a:rPr lang="en-SG" dirty="0">
                <a:solidFill>
                  <a:srgbClr val="FF0000"/>
                </a:solidFill>
              </a:rPr>
              <a:t>bits of its imperial domain </a:t>
            </a:r>
            <a:r>
              <a:rPr lang="en-SG" dirty="0"/>
              <a:t>…</a:t>
            </a:r>
          </a:p>
          <a:p>
            <a:endParaRPr lang="en-SG" dirty="0"/>
          </a:p>
          <a:p>
            <a:endParaRPr lang="en-SG" dirty="0"/>
          </a:p>
          <a:p>
            <a:pPr marL="0" indent="0">
              <a:buNone/>
            </a:pPr>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46362784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imperial contest … </a:t>
            </a:r>
          </a:p>
        </p:txBody>
      </p:sp>
      <p:sp>
        <p:nvSpPr>
          <p:cNvPr id="4" name="Content Placeholder 3"/>
          <p:cNvSpPr>
            <a:spLocks noGrp="1"/>
          </p:cNvSpPr>
          <p:nvPr>
            <p:ph idx="1"/>
          </p:nvPr>
        </p:nvSpPr>
        <p:spPr/>
        <p:txBody>
          <a:bodyPr>
            <a:normAutofit fontScale="70000" lnSpcReduction="20000"/>
          </a:bodyPr>
          <a:lstStyle/>
          <a:p>
            <a:r>
              <a:rPr lang="en-SG" dirty="0"/>
              <a:t>to </a:t>
            </a:r>
            <a:r>
              <a:rPr lang="en-SG" dirty="0">
                <a:solidFill>
                  <a:srgbClr val="0070C0"/>
                </a:solidFill>
              </a:rPr>
              <a:t>another</a:t>
            </a:r>
            <a:r>
              <a:rPr lang="en-SG" dirty="0"/>
              <a:t> </a:t>
            </a:r>
            <a:r>
              <a:rPr lang="en-SG" dirty="0">
                <a:solidFill>
                  <a:srgbClr val="FF0000"/>
                </a:solidFill>
              </a:rPr>
              <a:t>imperial power </a:t>
            </a:r>
            <a:r>
              <a:rPr lang="en-SG" dirty="0"/>
              <a:t>…</a:t>
            </a:r>
          </a:p>
          <a:p>
            <a:endParaRPr lang="en-SG" dirty="0"/>
          </a:p>
          <a:p>
            <a:r>
              <a:rPr lang="en-SG" dirty="0"/>
              <a:t>remember, the world then was carved up and controlled by several of industrialised imperial powers (war of empires) ...</a:t>
            </a:r>
          </a:p>
          <a:p>
            <a:endParaRPr lang="en-SG" dirty="0"/>
          </a:p>
          <a:p>
            <a:r>
              <a:rPr lang="en-SG" dirty="0"/>
              <a:t>which is why I think of this episode as an instance of </a:t>
            </a:r>
            <a:r>
              <a:rPr lang="en-SG" b="1" dirty="0">
                <a:solidFill>
                  <a:srgbClr val="FF0000"/>
                </a:solidFill>
              </a:rPr>
              <a:t>imperial power transfer</a:t>
            </a:r>
            <a:r>
              <a:rPr lang="en-SG" dirty="0"/>
              <a:t>* …</a:t>
            </a:r>
          </a:p>
          <a:p>
            <a:endParaRPr lang="en-SG" dirty="0"/>
          </a:p>
          <a:p>
            <a:r>
              <a:rPr lang="en-SG" dirty="0">
                <a:solidFill>
                  <a:srgbClr val="0070C0"/>
                </a:solidFill>
              </a:rPr>
              <a:t>more accurate than </a:t>
            </a:r>
            <a:r>
              <a:rPr lang="en-SG" dirty="0">
                <a:solidFill>
                  <a:srgbClr val="00B050"/>
                </a:solidFill>
              </a:rPr>
              <a:t>Pacific War</a:t>
            </a:r>
            <a:r>
              <a:rPr lang="en-SG" dirty="0"/>
              <a:t>, </a:t>
            </a:r>
            <a:r>
              <a:rPr lang="en-SG" dirty="0">
                <a:solidFill>
                  <a:srgbClr val="002060"/>
                </a:solidFill>
              </a:rPr>
              <a:t>World War 2 </a:t>
            </a:r>
            <a:r>
              <a:rPr lang="en-SG" dirty="0"/>
              <a:t>, </a:t>
            </a:r>
            <a:r>
              <a:rPr lang="en-SG" dirty="0">
                <a:solidFill>
                  <a:schemeClr val="accent6">
                    <a:lumMod val="75000"/>
                  </a:schemeClr>
                </a:solidFill>
              </a:rPr>
              <a:t>Japanese Occupation </a:t>
            </a:r>
            <a:r>
              <a:rPr lang="en-SG" dirty="0"/>
              <a:t>…</a:t>
            </a:r>
          </a:p>
          <a:p>
            <a:endParaRPr lang="en-SG" dirty="0"/>
          </a:p>
          <a:p>
            <a:r>
              <a:rPr lang="en-SG" dirty="0"/>
              <a:t>different labels, different inflections …</a:t>
            </a:r>
          </a:p>
          <a:p>
            <a:pPr>
              <a:buNone/>
            </a:pPr>
            <a:endParaRPr lang="en-SG" dirty="0"/>
          </a:p>
          <a:p>
            <a:pPr marL="0" indent="0">
              <a:buNone/>
            </a:pPr>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46362784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Singapore’s colonial identities ...</a:t>
            </a:r>
          </a:p>
        </p:txBody>
      </p:sp>
      <p:sp>
        <p:nvSpPr>
          <p:cNvPr id="4" name="Content Placeholder 3"/>
          <p:cNvSpPr>
            <a:spLocks noGrp="1"/>
          </p:cNvSpPr>
          <p:nvPr>
            <p:ph idx="1"/>
          </p:nvPr>
        </p:nvSpPr>
        <p:spPr/>
        <p:txBody>
          <a:bodyPr>
            <a:normAutofit fontScale="92500" lnSpcReduction="10000"/>
          </a:bodyPr>
          <a:lstStyle/>
          <a:p>
            <a:endParaRPr lang="en-SG" dirty="0"/>
          </a:p>
          <a:p>
            <a:r>
              <a:rPr lang="en-SG" dirty="0"/>
              <a:t>Singapore 1819/</a:t>
            </a:r>
            <a:r>
              <a:rPr lang="en-SG" b="1" dirty="0"/>
              <a:t>24-</a:t>
            </a:r>
            <a:r>
              <a:rPr lang="en-SG" dirty="0"/>
              <a:t>1826 ... British Colony</a:t>
            </a:r>
          </a:p>
          <a:p>
            <a:endParaRPr lang="en-SG" dirty="0"/>
          </a:p>
          <a:p>
            <a:r>
              <a:rPr lang="en-SG" dirty="0"/>
              <a:t>Straits Settlements (1826-1867) (Penang, Melaka, and </a:t>
            </a:r>
            <a:r>
              <a:rPr lang="en-SG" dirty="0" err="1"/>
              <a:t>S’pore</a:t>
            </a:r>
            <a:r>
              <a:rPr lang="en-SG" dirty="0"/>
              <a:t>)</a:t>
            </a:r>
          </a:p>
          <a:p>
            <a:endParaRPr lang="en-SG" dirty="0"/>
          </a:p>
          <a:p>
            <a:r>
              <a:rPr lang="en-SG" dirty="0"/>
              <a:t>Crown Colony of SS(1867-1942)</a:t>
            </a:r>
          </a:p>
          <a:p>
            <a:endParaRPr lang="en-SG" dirty="0"/>
          </a:p>
          <a:p>
            <a:r>
              <a:rPr lang="en-SG" dirty="0" err="1"/>
              <a:t>Syonan</a:t>
            </a:r>
            <a:r>
              <a:rPr lang="en-SG" dirty="0"/>
              <a:t>-to (1942-1945)</a:t>
            </a:r>
          </a:p>
          <a:p>
            <a:endParaRPr lang="en-SG" dirty="0"/>
          </a:p>
          <a:p>
            <a:pPr marL="0" indent="0">
              <a:buNone/>
            </a:pPr>
            <a:endParaRPr lang="en-SG" dirty="0"/>
          </a:p>
          <a:p>
            <a:pPr>
              <a:buNone/>
            </a:pPr>
            <a:endParaRPr lang="en-SG" dirty="0"/>
          </a:p>
          <a:p>
            <a:endParaRPr lang="en-SG" dirty="0"/>
          </a:p>
          <a:p>
            <a:endParaRPr lang="en-SG" dirty="0"/>
          </a:p>
          <a:p>
            <a:endParaRPr lang="en-SG" dirty="0"/>
          </a:p>
          <a:p>
            <a:endParaRPr lang="en-SG" dirty="0"/>
          </a:p>
          <a:p>
            <a:endParaRPr lang="en-SG" dirty="0"/>
          </a:p>
          <a:p>
            <a:endParaRPr lang="en-SG" dirty="0"/>
          </a:p>
          <a:p>
            <a:pPr>
              <a:buNone/>
            </a:pPr>
            <a:endParaRPr lang="en-SG" dirty="0"/>
          </a:p>
          <a:p>
            <a:endParaRPr lang="en-SG" dirty="0"/>
          </a:p>
          <a:p>
            <a:pPr>
              <a:buNone/>
            </a:pPr>
            <a:endParaRPr lang="en-SG" dirty="0"/>
          </a:p>
        </p:txBody>
      </p:sp>
    </p:spTree>
    <p:extLst>
      <p:ext uri="{BB962C8B-B14F-4D97-AF65-F5344CB8AC3E}">
        <p14:creationId xmlns:p14="http://schemas.microsoft.com/office/powerpoint/2010/main" val="4894714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 calcmode="lin" valueType="num">
                                      <p:cBhvr additive="base">
                                        <p:cTn id="2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253743761"/>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31886"/>
            <a:ext cx="7317105" cy="1325562"/>
          </a:xfrm>
        </p:spPr>
        <p:txBody>
          <a:bodyPr>
            <a:noAutofit/>
          </a:bodyPr>
          <a:lstStyle/>
          <a:p>
            <a:r>
              <a:rPr lang="en-SG" dirty="0"/>
              <a:t>the imperialists remember…</a:t>
            </a:r>
            <a:endParaRPr lang="en-US" cap="none" dirty="0"/>
          </a:p>
        </p:txBody>
      </p:sp>
      <p:sp>
        <p:nvSpPr>
          <p:cNvPr id="3" name="Content Placeholder 2"/>
          <p:cNvSpPr>
            <a:spLocks noGrp="1"/>
          </p:cNvSpPr>
          <p:nvPr>
            <p:ph idx="1"/>
          </p:nvPr>
        </p:nvSpPr>
        <p:spPr/>
        <p:txBody>
          <a:bodyPr>
            <a:normAutofit fontScale="70000" lnSpcReduction="20000"/>
          </a:bodyPr>
          <a:lstStyle/>
          <a:p>
            <a:r>
              <a:rPr lang="en-US" sz="3600" dirty="0"/>
              <a:t>Japanese leaders in Tokyo have aspirations of rallying an Asia-wide solidarity …</a:t>
            </a:r>
          </a:p>
          <a:p>
            <a:endParaRPr lang="en-US" sz="3600" dirty="0"/>
          </a:p>
          <a:p>
            <a:r>
              <a:rPr lang="en-US" sz="3600" dirty="0"/>
              <a:t>Greater East Asia Co-Prosperity Sphere …</a:t>
            </a:r>
          </a:p>
          <a:p>
            <a:endParaRPr lang="en-US" sz="3600" dirty="0"/>
          </a:p>
          <a:p>
            <a:r>
              <a:rPr lang="en-SG" sz="3600" dirty="0"/>
              <a:t>Japanese Diet (Parliament) : ‘close control of Overseas Chinese in Malaya’ ...</a:t>
            </a:r>
          </a:p>
          <a:p>
            <a:endParaRPr lang="en-SG" sz="3600" dirty="0"/>
          </a:p>
          <a:p>
            <a:r>
              <a:rPr lang="en-SG" sz="3600" dirty="0">
                <a:solidFill>
                  <a:srgbClr val="FF0000"/>
                </a:solidFill>
              </a:rPr>
              <a:t>interpretation 1: civilian (detention) camps …</a:t>
            </a:r>
          </a:p>
          <a:p>
            <a:endParaRPr lang="en-SG" sz="3600" dirty="0"/>
          </a:p>
          <a:p>
            <a:r>
              <a:rPr lang="en-SG" sz="3600" dirty="0">
                <a:solidFill>
                  <a:srgbClr val="0070C0"/>
                </a:solidFill>
              </a:rPr>
              <a:t>interpretation 2: deal swiftly with suspects by killing them ...</a:t>
            </a:r>
          </a:p>
        </p:txBody>
      </p:sp>
    </p:spTree>
    <p:extLst>
      <p:ext uri="{BB962C8B-B14F-4D97-AF65-F5344CB8AC3E}">
        <p14:creationId xmlns:p14="http://schemas.microsoft.com/office/powerpoint/2010/main" val="3480876765"/>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p:txBody>
          <a:bodyPr>
            <a:normAutofit fontScale="85000" lnSpcReduction="10000"/>
          </a:bodyPr>
          <a:lstStyle/>
          <a:p>
            <a:r>
              <a:rPr lang="en-US" dirty="0"/>
              <a:t>Masanobu Tsuji …</a:t>
            </a:r>
          </a:p>
          <a:p>
            <a:r>
              <a:rPr lang="en-US" dirty="0"/>
              <a:t>Director of Military Operations of 25</a:t>
            </a:r>
            <a:r>
              <a:rPr lang="en-US" baseline="30000" dirty="0"/>
              <a:t>th</a:t>
            </a:r>
            <a:r>
              <a:rPr lang="en-US" dirty="0"/>
              <a:t> Army …</a:t>
            </a:r>
          </a:p>
          <a:p>
            <a:r>
              <a:rPr lang="en-US" dirty="0"/>
              <a:t>wrote his ‘response’ to Churchill …</a:t>
            </a:r>
          </a:p>
          <a:p>
            <a:r>
              <a:rPr lang="en-US" dirty="0"/>
              <a:t>insights on strategy and planning …</a:t>
            </a:r>
          </a:p>
          <a:p>
            <a:r>
              <a:rPr lang="en-US" dirty="0"/>
              <a:t>narrative ends on 15 Feb 1942 …</a:t>
            </a:r>
          </a:p>
          <a:p>
            <a:r>
              <a:rPr lang="en-US" dirty="0"/>
              <a:t>therefore </a:t>
            </a:r>
            <a:r>
              <a:rPr lang="en-US" dirty="0">
                <a:solidFill>
                  <a:srgbClr val="0070C0"/>
                </a:solidFill>
              </a:rPr>
              <a:t>does not mention overseas Chinese purge </a:t>
            </a:r>
            <a:r>
              <a:rPr lang="en-US" dirty="0"/>
              <a:t>…</a:t>
            </a:r>
          </a:p>
          <a:p>
            <a:r>
              <a:rPr lang="en-US" dirty="0"/>
              <a:t>disappeared in 1961 …</a:t>
            </a:r>
            <a:endParaRPr lang="en-SG" dirty="0"/>
          </a:p>
        </p:txBody>
      </p:sp>
      <p:pic>
        <p:nvPicPr>
          <p:cNvPr id="8" name="Content Placeholder 7" descr="Image result for tsuji masanobu">
            <a:hlinkClick r:id="rId2"/>
          </p:cNvPr>
          <p:cNvPicPr>
            <a:picLocks noGrp="1" noChangeAspect="1" noChangeArrowheads="1"/>
          </p:cNvPicPr>
          <p:nvPr>
            <p:ph sz="half" idx="1"/>
          </p:nvPr>
        </p:nvPicPr>
        <p:blipFill>
          <a:blip r:embed="rId3" cstate="print"/>
          <a:srcRect/>
          <a:stretch>
            <a:fillRect/>
          </a:stretch>
        </p:blipFill>
        <p:spPr bwMode="auto">
          <a:xfrm>
            <a:off x="971600" y="1574355"/>
            <a:ext cx="3057754" cy="4517136"/>
          </a:xfrm>
          <a:prstGeom prst="rect">
            <a:avLst/>
          </a:prstGeom>
          <a:noFill/>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p:txBody>
          <a:bodyPr>
            <a:normAutofit fontScale="92500"/>
          </a:bodyPr>
          <a:lstStyle/>
          <a:p>
            <a:r>
              <a:rPr lang="en-US" dirty="0"/>
              <a:t>Shinozaki Mamoru…</a:t>
            </a:r>
          </a:p>
          <a:p>
            <a:r>
              <a:rPr lang="en-US" dirty="0"/>
              <a:t>embassy officer </a:t>
            </a:r>
          </a:p>
          <a:p>
            <a:r>
              <a:rPr lang="en-US" dirty="0"/>
              <a:t>issued ‘Good Citizen’ passes …</a:t>
            </a:r>
          </a:p>
          <a:p>
            <a:r>
              <a:rPr lang="en-US" dirty="0"/>
              <a:t>helped found Overseas Chinese Association …</a:t>
            </a:r>
          </a:p>
          <a:p>
            <a:r>
              <a:rPr lang="en-US" b="1" dirty="0"/>
              <a:t>disagree</a:t>
            </a:r>
            <a:r>
              <a:rPr lang="en-US" dirty="0"/>
              <a:t> that his </a:t>
            </a:r>
            <a:r>
              <a:rPr lang="en-US" i="1" dirty="0"/>
              <a:t>Syonan- My Story</a:t>
            </a:r>
            <a:r>
              <a:rPr lang="en-US" dirty="0"/>
              <a:t> was unadorned, straightforward and creditable … </a:t>
            </a:r>
          </a:p>
        </p:txBody>
      </p:sp>
      <p:pic>
        <p:nvPicPr>
          <p:cNvPr id="8" name="Picture 4" descr="https://images.allsingaporestuff.com/field/image/Shinozaki%20Mamoru.png">
            <a:extLst>
              <a:ext uri="{FF2B5EF4-FFF2-40B4-BE49-F238E27FC236}">
                <a16:creationId xmlns:a16="http://schemas.microsoft.com/office/drawing/2014/main" id="{BB28315A-54E5-4089-B920-C1197DBBA9E4}"/>
              </a:ext>
            </a:extLst>
          </p:cNvPr>
          <p:cNvPicPr>
            <a:picLocks noChangeAspect="1" noChangeArrowheads="1"/>
          </p:cNvPicPr>
          <p:nvPr/>
        </p:nvPicPr>
        <p:blipFill>
          <a:blip r:embed="rId2" cstate="print"/>
          <a:srcRect/>
          <a:stretch>
            <a:fillRect/>
          </a:stretch>
        </p:blipFill>
        <p:spPr bwMode="auto">
          <a:xfrm>
            <a:off x="251520" y="1340768"/>
            <a:ext cx="4392488" cy="5184576"/>
          </a:xfrm>
          <a:prstGeom prst="rect">
            <a:avLst/>
          </a:prstGeom>
          <a:noFill/>
        </p:spPr>
      </p:pic>
    </p:spTree>
    <p:extLst>
      <p:ext uri="{BB962C8B-B14F-4D97-AF65-F5344CB8AC3E}">
        <p14:creationId xmlns:p14="http://schemas.microsoft.com/office/powerpoint/2010/main" val="35291073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p:txBody>
          <a:bodyPr>
            <a:normAutofit fontScale="92500" lnSpcReduction="10000"/>
          </a:bodyPr>
          <a:lstStyle/>
          <a:p>
            <a:r>
              <a:rPr lang="en-US" dirty="0"/>
              <a:t>Watanabe </a:t>
            </a:r>
            <a:r>
              <a:rPr lang="en-US" dirty="0" err="1"/>
              <a:t>Wataru</a:t>
            </a:r>
            <a:r>
              <a:rPr lang="en-US" dirty="0"/>
              <a:t> …</a:t>
            </a:r>
          </a:p>
          <a:p>
            <a:r>
              <a:rPr lang="en-US" dirty="0"/>
              <a:t>chief military administrator …</a:t>
            </a:r>
          </a:p>
          <a:p>
            <a:r>
              <a:rPr lang="en-US" dirty="0"/>
              <a:t>‘government by bayonet’…</a:t>
            </a:r>
          </a:p>
          <a:p>
            <a:r>
              <a:rPr lang="en-US" dirty="0"/>
              <a:t>aware of Singapore massacre third only to Nanking and Manila …</a:t>
            </a:r>
          </a:p>
          <a:p>
            <a:r>
              <a:rPr lang="en-US" dirty="0"/>
              <a:t>claims to be busy in his office and </a:t>
            </a:r>
            <a:r>
              <a:rPr lang="en-US" b="1" dirty="0"/>
              <a:t>did not know anything about it </a:t>
            </a:r>
            <a:r>
              <a:rPr lang="en-US" dirty="0"/>
              <a:t>…</a:t>
            </a:r>
          </a:p>
        </p:txBody>
      </p:sp>
      <p:pic>
        <p:nvPicPr>
          <p:cNvPr id="5" name="Picture 2" descr="Image result for watanabe wataru + japanese war">
            <a:hlinkClick r:id="rId2"/>
          </p:cNvPr>
          <p:cNvPicPr>
            <a:picLocks noChangeAspect="1" noChangeArrowheads="1"/>
          </p:cNvPicPr>
          <p:nvPr/>
        </p:nvPicPr>
        <p:blipFill>
          <a:blip r:embed="rId3" cstate="print"/>
          <a:srcRect/>
          <a:stretch>
            <a:fillRect/>
          </a:stretch>
        </p:blipFill>
        <p:spPr bwMode="auto">
          <a:xfrm>
            <a:off x="395536" y="1844824"/>
            <a:ext cx="3913061" cy="3976688"/>
          </a:xfrm>
          <a:prstGeom prst="rect">
            <a:avLst/>
          </a:prstGeom>
          <a:noFill/>
        </p:spPr>
      </p:pic>
    </p:spTree>
    <p:extLst>
      <p:ext uri="{BB962C8B-B14F-4D97-AF65-F5344CB8AC3E}">
        <p14:creationId xmlns:p14="http://schemas.microsoft.com/office/powerpoint/2010/main" val="15124353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colonialism/imperialism…</a:t>
            </a:r>
          </a:p>
        </p:txBody>
      </p:sp>
      <p:pic>
        <p:nvPicPr>
          <p:cNvPr id="5" name="Picture 4" descr="Image result for map of 19th century imperialism">
            <a:hlinkClick r:id="rId2"/>
          </p:cNvPr>
          <p:cNvPicPr>
            <a:picLocks noChangeAspect="1" noChangeArrowheads="1"/>
          </p:cNvPicPr>
          <p:nvPr/>
        </p:nvPicPr>
        <p:blipFill>
          <a:blip r:embed="rId3" cstate="print"/>
          <a:srcRect/>
          <a:stretch>
            <a:fillRect/>
          </a:stretch>
        </p:blipFill>
        <p:spPr bwMode="auto">
          <a:xfrm>
            <a:off x="577317" y="1556792"/>
            <a:ext cx="8109483" cy="4608512"/>
          </a:xfrm>
          <a:prstGeom prst="rect">
            <a:avLst/>
          </a:prstGeom>
          <a:noFill/>
        </p:spPr>
      </p:pic>
    </p:spTree>
    <p:extLst>
      <p:ext uri="{BB962C8B-B14F-4D97-AF65-F5344CB8AC3E}">
        <p14:creationId xmlns:p14="http://schemas.microsoft.com/office/powerpoint/2010/main" val="2150762115"/>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a:xfrm>
            <a:off x="4648200" y="1844824"/>
            <a:ext cx="4038600" cy="4525963"/>
          </a:xfrm>
        </p:spPr>
        <p:txBody>
          <a:bodyPr>
            <a:normAutofit/>
          </a:bodyPr>
          <a:lstStyle/>
          <a:p>
            <a:pPr marL="0" indent="0">
              <a:buNone/>
            </a:pPr>
            <a:r>
              <a:rPr lang="en-US" dirty="0"/>
              <a:t>“Necessity is the mother of invention. When people meet with hardship, </a:t>
            </a:r>
            <a:r>
              <a:rPr lang="en-US" dirty="0">
                <a:solidFill>
                  <a:srgbClr val="0070C0"/>
                </a:solidFill>
              </a:rPr>
              <a:t>as in this war many did, </a:t>
            </a:r>
            <a:r>
              <a:rPr lang="en-US" dirty="0"/>
              <a:t>their self-healing power is sharpened. Like weeds, they stretch to overcome any obstacle, waxing ever more luxuriant.”</a:t>
            </a:r>
          </a:p>
        </p:txBody>
      </p:sp>
      <p:pic>
        <p:nvPicPr>
          <p:cNvPr id="5" name="Picture 2" descr="Image result for watanabe wataru + japanese war">
            <a:hlinkClick r:id="rId2"/>
          </p:cNvPr>
          <p:cNvPicPr>
            <a:picLocks noChangeAspect="1" noChangeArrowheads="1"/>
          </p:cNvPicPr>
          <p:nvPr/>
        </p:nvPicPr>
        <p:blipFill>
          <a:blip r:embed="rId3" cstate="print"/>
          <a:srcRect/>
          <a:stretch>
            <a:fillRect/>
          </a:stretch>
        </p:blipFill>
        <p:spPr bwMode="auto">
          <a:xfrm>
            <a:off x="395536" y="1844824"/>
            <a:ext cx="3913061" cy="3976688"/>
          </a:xfrm>
          <a:prstGeom prst="rect">
            <a:avLst/>
          </a:prstGeom>
          <a:noFill/>
        </p:spPr>
      </p:pic>
    </p:spTree>
    <p:extLst>
      <p:ext uri="{BB962C8B-B14F-4D97-AF65-F5344CB8AC3E}">
        <p14:creationId xmlns:p14="http://schemas.microsoft.com/office/powerpoint/2010/main" val="26456525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p:txBody>
          <a:bodyPr>
            <a:normAutofit fontScale="85000" lnSpcReduction="20000"/>
          </a:bodyPr>
          <a:lstStyle/>
          <a:p>
            <a:endParaRPr lang="en-SG" dirty="0"/>
          </a:p>
          <a:p>
            <a:r>
              <a:rPr lang="en-SG" dirty="0"/>
              <a:t>Wataru responsible for demanding 50 million dollars from Overseas Chinese in Malaya (includes </a:t>
            </a:r>
            <a:r>
              <a:rPr lang="en-SG" dirty="0" err="1"/>
              <a:t>S’pore</a:t>
            </a:r>
            <a:r>
              <a:rPr lang="en-SG" dirty="0"/>
              <a:t>) as compensation for Japanese military …</a:t>
            </a:r>
          </a:p>
          <a:p>
            <a:endParaRPr lang="en-SG" dirty="0"/>
          </a:p>
          <a:p>
            <a:r>
              <a:rPr lang="en-SG" dirty="0"/>
              <a:t>Wataru responsible for significant damage by reversing positive policies (Asian Co-Prosperity Sphere) …</a:t>
            </a:r>
          </a:p>
          <a:p>
            <a:endParaRPr lang="en-SG" dirty="0"/>
          </a:p>
        </p:txBody>
      </p:sp>
      <p:pic>
        <p:nvPicPr>
          <p:cNvPr id="5" name="Picture 2" descr="Image result for watanabe wataru + japanese war">
            <a:hlinkClick r:id="rId2"/>
          </p:cNvPr>
          <p:cNvPicPr>
            <a:picLocks noChangeAspect="1" noChangeArrowheads="1"/>
          </p:cNvPicPr>
          <p:nvPr/>
        </p:nvPicPr>
        <p:blipFill>
          <a:blip r:embed="rId3" cstate="print"/>
          <a:srcRect/>
          <a:stretch>
            <a:fillRect/>
          </a:stretch>
        </p:blipFill>
        <p:spPr bwMode="auto">
          <a:xfrm>
            <a:off x="395536" y="1844824"/>
            <a:ext cx="3913061" cy="3976688"/>
          </a:xfrm>
          <a:prstGeom prst="rect">
            <a:avLst/>
          </a:prstGeom>
          <a:noFill/>
        </p:spPr>
      </p:pic>
    </p:spTree>
    <p:extLst>
      <p:ext uri="{BB962C8B-B14F-4D97-AF65-F5344CB8AC3E}">
        <p14:creationId xmlns:p14="http://schemas.microsoft.com/office/powerpoint/2010/main" val="12333652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a:xfrm>
            <a:off x="4932040" y="1600199"/>
            <a:ext cx="4038600" cy="4525963"/>
          </a:xfrm>
        </p:spPr>
        <p:txBody>
          <a:bodyPr>
            <a:normAutofit fontScale="70000" lnSpcReduction="20000"/>
          </a:bodyPr>
          <a:lstStyle/>
          <a:p>
            <a:endParaRPr lang="en-SG" dirty="0"/>
          </a:p>
          <a:p>
            <a:r>
              <a:rPr lang="en-SG" dirty="0"/>
              <a:t>Tsukushi Jiro, infantry officer …</a:t>
            </a:r>
          </a:p>
          <a:p>
            <a:endParaRPr lang="en-SG" dirty="0"/>
          </a:p>
          <a:p>
            <a:r>
              <a:rPr lang="en-SG" dirty="0"/>
              <a:t>wartime diary ...</a:t>
            </a:r>
          </a:p>
          <a:p>
            <a:endParaRPr lang="en-SG" dirty="0"/>
          </a:p>
          <a:p>
            <a:r>
              <a:rPr lang="en-SG" dirty="0"/>
              <a:t>received as heroes, even ‘divine’ heroes by locals ...</a:t>
            </a:r>
          </a:p>
          <a:p>
            <a:endParaRPr lang="en-SG" dirty="0"/>
          </a:p>
          <a:p>
            <a:r>
              <a:rPr lang="en-SG" dirty="0"/>
              <a:t>experience exotic delicacies like  ‘coconut water’ ...</a:t>
            </a:r>
          </a:p>
          <a:p>
            <a:endParaRPr lang="en-SG" dirty="0"/>
          </a:p>
          <a:p>
            <a:r>
              <a:rPr lang="en-SG" dirty="0">
                <a:solidFill>
                  <a:srgbClr val="0070C0"/>
                </a:solidFill>
              </a:rPr>
              <a:t>military ‘tourism’ ...</a:t>
            </a:r>
          </a:p>
          <a:p>
            <a:endParaRPr lang="en-SG" dirty="0"/>
          </a:p>
          <a:p>
            <a:r>
              <a:rPr lang="en-SG" dirty="0"/>
              <a:t>feeling invincible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301" r="13798"/>
          <a:stretch/>
        </p:blipFill>
        <p:spPr>
          <a:xfrm>
            <a:off x="107504" y="1958181"/>
            <a:ext cx="4727306" cy="3848100"/>
          </a:xfrm>
          <a:prstGeom prst="rect">
            <a:avLst/>
          </a:prstGeom>
        </p:spPr>
      </p:pic>
    </p:spTree>
    <p:extLst>
      <p:ext uri="{BB962C8B-B14F-4D97-AF65-F5344CB8AC3E}">
        <p14:creationId xmlns:p14="http://schemas.microsoft.com/office/powerpoint/2010/main" val="31793027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a:xfrm>
            <a:off x="4932040" y="1600199"/>
            <a:ext cx="4038600" cy="4525963"/>
          </a:xfrm>
        </p:spPr>
        <p:txBody>
          <a:bodyPr>
            <a:normAutofit fontScale="70000" lnSpcReduction="20000"/>
          </a:bodyPr>
          <a:lstStyle/>
          <a:p>
            <a:endParaRPr lang="en-SG" dirty="0"/>
          </a:p>
          <a:p>
            <a:r>
              <a:rPr lang="en-SG" dirty="0"/>
              <a:t>Tsuchikane </a:t>
            </a:r>
            <a:r>
              <a:rPr lang="en-SG" dirty="0" err="1"/>
              <a:t>Tominosuke</a:t>
            </a:r>
            <a:r>
              <a:rPr lang="en-SG" dirty="0"/>
              <a:t> …</a:t>
            </a:r>
          </a:p>
          <a:p>
            <a:endParaRPr lang="en-SG" dirty="0"/>
          </a:p>
          <a:p>
            <a:r>
              <a:rPr lang="en-SG" dirty="0"/>
              <a:t>Imperial Guard …</a:t>
            </a:r>
          </a:p>
          <a:p>
            <a:endParaRPr lang="en-SG" dirty="0"/>
          </a:p>
          <a:p>
            <a:r>
              <a:rPr lang="en-SG" dirty="0"/>
              <a:t>1977 memoir ...</a:t>
            </a:r>
          </a:p>
          <a:p>
            <a:endParaRPr lang="en-SG" dirty="0"/>
          </a:p>
          <a:p>
            <a:r>
              <a:rPr lang="en-SG" dirty="0"/>
              <a:t>traces </a:t>
            </a:r>
            <a:r>
              <a:rPr lang="en-SG" dirty="0">
                <a:solidFill>
                  <a:srgbClr val="0070C0"/>
                </a:solidFill>
              </a:rPr>
              <a:t>emergence from ‘boy’ to ‘man’ ...</a:t>
            </a:r>
          </a:p>
          <a:p>
            <a:endParaRPr lang="en-SG" dirty="0"/>
          </a:p>
          <a:p>
            <a:r>
              <a:rPr lang="en-SG" dirty="0"/>
              <a:t>from a ‘civilian’ (with a conscience) …</a:t>
            </a:r>
          </a:p>
          <a:p>
            <a:endParaRPr lang="en-SG" dirty="0"/>
          </a:p>
          <a:p>
            <a:r>
              <a:rPr lang="en-SG" dirty="0"/>
              <a:t>to a ‘warrior’ (killing without sentimentality)...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204864"/>
            <a:ext cx="4598670" cy="2963228"/>
          </a:xfrm>
          <a:prstGeom prst="rect">
            <a:avLst/>
          </a:prstGeom>
        </p:spPr>
      </p:pic>
    </p:spTree>
    <p:extLst>
      <p:ext uri="{BB962C8B-B14F-4D97-AF65-F5344CB8AC3E}">
        <p14:creationId xmlns:p14="http://schemas.microsoft.com/office/powerpoint/2010/main" val="32561632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animEffect transition="in" filter="fade">
                                      <p:cBhvr>
                                        <p:cTn id="33" dur="500"/>
                                        <p:tgtEl>
                                          <p:spTgt spid="6">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 calcmode="lin" valueType="num">
                                      <p:cBhvr additive="base">
                                        <p:cTn id="38"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a:xfrm>
            <a:off x="4932040" y="1600199"/>
            <a:ext cx="4038600" cy="4525963"/>
          </a:xfrm>
        </p:spPr>
        <p:txBody>
          <a:bodyPr>
            <a:normAutofit fontScale="62500" lnSpcReduction="20000"/>
          </a:bodyPr>
          <a:lstStyle/>
          <a:p>
            <a:endParaRPr lang="en-SG" dirty="0"/>
          </a:p>
          <a:p>
            <a:r>
              <a:rPr lang="en-SG" dirty="0"/>
              <a:t>Arai </a:t>
            </a:r>
            <a:r>
              <a:rPr lang="en-SG" dirty="0" err="1"/>
              <a:t>Mitsuo</a:t>
            </a:r>
            <a:r>
              <a:rPr lang="en-SG" dirty="0"/>
              <a:t> (1981) in old age (71) ...</a:t>
            </a:r>
          </a:p>
          <a:p>
            <a:endParaRPr lang="en-SG" dirty="0"/>
          </a:p>
          <a:p>
            <a:r>
              <a:rPr lang="en-SG" dirty="0"/>
              <a:t>offers details of battle ...</a:t>
            </a:r>
          </a:p>
          <a:p>
            <a:endParaRPr lang="en-SG" dirty="0"/>
          </a:p>
          <a:p>
            <a:r>
              <a:rPr lang="en-SG" dirty="0"/>
              <a:t>a bit pensive, somewhat nostalgic ... </a:t>
            </a:r>
          </a:p>
          <a:p>
            <a:endParaRPr lang="en-SG" dirty="0"/>
          </a:p>
          <a:p>
            <a:r>
              <a:rPr lang="en-SG" dirty="0"/>
              <a:t>Onishi Satoru (1977) …</a:t>
            </a:r>
          </a:p>
          <a:p>
            <a:endParaRPr lang="en-SG" dirty="0"/>
          </a:p>
          <a:p>
            <a:r>
              <a:rPr lang="en-SG" dirty="0" err="1"/>
              <a:t>Kempetai</a:t>
            </a:r>
            <a:r>
              <a:rPr lang="en-SG" dirty="0"/>
              <a:t> chief ...</a:t>
            </a:r>
          </a:p>
          <a:p>
            <a:endParaRPr lang="en-SG" dirty="0"/>
          </a:p>
          <a:p>
            <a:r>
              <a:rPr lang="en-SG" dirty="0"/>
              <a:t>soul searching …</a:t>
            </a:r>
          </a:p>
          <a:p>
            <a:endParaRPr lang="en-SG" dirty="0"/>
          </a:p>
          <a:p>
            <a:r>
              <a:rPr lang="en-SG" dirty="0"/>
              <a:t>apologetic for three big stains: display of severed heads, purge incident, money extortion ...</a:t>
            </a:r>
          </a:p>
          <a:p>
            <a:endParaRPr lang="en-SG" dirty="0"/>
          </a:p>
          <a:p>
            <a:pPr marL="0" indent="0">
              <a:buNone/>
            </a:pPr>
            <a:endParaRPr lang="en-SG"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3" y="2186171"/>
            <a:ext cx="4224528" cy="3354018"/>
          </a:xfrm>
          <a:prstGeom prst="rect">
            <a:avLst/>
          </a:prstGeom>
        </p:spPr>
      </p:pic>
    </p:spTree>
    <p:extLst>
      <p:ext uri="{BB962C8B-B14F-4D97-AF65-F5344CB8AC3E}">
        <p14:creationId xmlns:p14="http://schemas.microsoft.com/office/powerpoint/2010/main" val="11970607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 calcmode="lin" valueType="num">
                                      <p:cBhvr additive="base">
                                        <p:cTn id="40"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 calcmode="lin" valueType="num">
                                      <p:cBhvr additive="base">
                                        <p:cTn id="46"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a:xfrm>
            <a:off x="4932040" y="1600199"/>
            <a:ext cx="4038600" cy="4525963"/>
          </a:xfrm>
        </p:spPr>
        <p:txBody>
          <a:bodyPr>
            <a:normAutofit fontScale="70000" lnSpcReduction="20000"/>
          </a:bodyPr>
          <a:lstStyle/>
          <a:p>
            <a:endParaRPr lang="en-SG" dirty="0"/>
          </a:p>
          <a:p>
            <a:r>
              <a:rPr lang="en-SG" dirty="0"/>
              <a:t>Nagase Takashi …</a:t>
            </a:r>
          </a:p>
          <a:p>
            <a:endParaRPr lang="en-US" dirty="0"/>
          </a:p>
          <a:p>
            <a:r>
              <a:rPr lang="en-US" dirty="0"/>
              <a:t>interpreter … </a:t>
            </a:r>
            <a:endParaRPr lang="en-SG" dirty="0"/>
          </a:p>
          <a:p>
            <a:endParaRPr lang="en-SG" dirty="0"/>
          </a:p>
          <a:p>
            <a:r>
              <a:rPr lang="en-US" dirty="0"/>
              <a:t>in reference to newly arrived ‘virgin’ comfort women being reserved for superior …</a:t>
            </a:r>
          </a:p>
          <a:p>
            <a:endParaRPr lang="en-US" dirty="0"/>
          </a:p>
          <a:p>
            <a:r>
              <a:rPr lang="en-US" dirty="0"/>
              <a:t>hears their stories in language classes …</a:t>
            </a:r>
          </a:p>
          <a:p>
            <a:endParaRPr lang="en-US" dirty="0"/>
          </a:p>
          <a:p>
            <a:r>
              <a:rPr lang="en-SG" dirty="0">
                <a:solidFill>
                  <a:srgbClr val="0070C0"/>
                </a:solidFill>
              </a:rPr>
              <a:t>I am very, very sorry </a:t>
            </a:r>
            <a:r>
              <a:rPr lang="en-SG" dirty="0"/>
              <a:t>for what we have done here in the war ...</a:t>
            </a:r>
          </a:p>
          <a:p>
            <a:endParaRPr lang="en-US" dirty="0"/>
          </a:p>
          <a:p>
            <a:pPr marL="0" indent="0">
              <a:buNone/>
            </a:pPr>
            <a:endParaRPr lang="en-SG"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193" y="2186171"/>
            <a:ext cx="4224528" cy="3354018"/>
          </a:xfrm>
          <a:prstGeom prst="rect">
            <a:avLst/>
          </a:prstGeom>
        </p:spPr>
      </p:pic>
    </p:spTree>
    <p:extLst>
      <p:ext uri="{BB962C8B-B14F-4D97-AF65-F5344CB8AC3E}">
        <p14:creationId xmlns:p14="http://schemas.microsoft.com/office/powerpoint/2010/main" val="8040027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500"/>
                                        <p:tgtEl>
                                          <p:spTgt spid="6">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p:txBody>
          <a:bodyPr>
            <a:noAutofit/>
          </a:bodyPr>
          <a:lstStyle/>
          <a:p>
            <a:r>
              <a:rPr lang="en-US" dirty="0"/>
              <a:t>‘The Pacific War’ (1960s)</a:t>
            </a:r>
          </a:p>
          <a:p>
            <a:r>
              <a:rPr lang="en-US" dirty="0"/>
              <a:t>‘War Guilt’ (1985)</a:t>
            </a:r>
          </a:p>
          <a:p>
            <a:r>
              <a:rPr lang="en-US" dirty="0"/>
              <a:t>addressed dark side of war …</a:t>
            </a:r>
          </a:p>
          <a:p>
            <a:r>
              <a:rPr lang="en-US" dirty="0"/>
              <a:t>listed brutalities …</a:t>
            </a:r>
          </a:p>
          <a:p>
            <a:r>
              <a:rPr lang="en-US" dirty="0"/>
              <a:t>to induce governmental remorse …</a:t>
            </a:r>
          </a:p>
        </p:txBody>
      </p:sp>
      <p:pic>
        <p:nvPicPr>
          <p:cNvPr id="8" name="Picture 2" descr="Image result for Ienaga saburo">
            <a:hlinkClick r:id="rId2"/>
          </p:cNvPr>
          <p:cNvPicPr>
            <a:picLocks noGrp="1" noChangeAspect="1" noChangeArrowheads="1"/>
          </p:cNvPicPr>
          <p:nvPr>
            <p:ph sz="half" idx="1"/>
          </p:nvPr>
        </p:nvPicPr>
        <p:blipFill>
          <a:blip r:embed="rId3" cstate="print"/>
          <a:srcRect/>
          <a:stretch>
            <a:fillRect/>
          </a:stretch>
        </p:blipFill>
        <p:spPr bwMode="auto">
          <a:xfrm>
            <a:off x="683568" y="1805146"/>
            <a:ext cx="3556000" cy="4116070"/>
          </a:xfrm>
          <a:prstGeom prst="rect">
            <a:avLst/>
          </a:prstGeom>
          <a:noFill/>
        </p:spPr>
      </p:pic>
    </p:spTree>
    <p:extLst>
      <p:ext uri="{BB962C8B-B14F-4D97-AF65-F5344CB8AC3E}">
        <p14:creationId xmlns:p14="http://schemas.microsoft.com/office/powerpoint/2010/main" val="5640407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a:xfrm>
            <a:off x="4648200" y="1600200"/>
            <a:ext cx="4038600" cy="4709120"/>
          </a:xfrm>
        </p:spPr>
        <p:txBody>
          <a:bodyPr>
            <a:noAutofit/>
          </a:bodyPr>
          <a:lstStyle/>
          <a:p>
            <a:r>
              <a:rPr lang="en-US" sz="2200" dirty="0"/>
              <a:t>led to other related research …</a:t>
            </a:r>
          </a:p>
          <a:p>
            <a:r>
              <a:rPr lang="en-US" sz="2200" dirty="0"/>
              <a:t>also pushback from those who claimed all wars are cruel …</a:t>
            </a:r>
          </a:p>
          <a:p>
            <a:r>
              <a:rPr lang="en-US" sz="2200" dirty="0"/>
              <a:t>why should Japan shoulder blame for a human catastrophe ??? </a:t>
            </a:r>
          </a:p>
          <a:p>
            <a:r>
              <a:rPr lang="en-US" sz="2200" dirty="0">
                <a:solidFill>
                  <a:srgbClr val="FF0000"/>
                </a:solidFill>
              </a:rPr>
              <a:t>(Marx hinted at this in his critique of capitalism; and tentacles of corporatism are at work again today)</a:t>
            </a:r>
            <a:endParaRPr lang="en-US" sz="2200" dirty="0"/>
          </a:p>
          <a:p>
            <a:r>
              <a:rPr lang="en-US" sz="2200" dirty="0">
                <a:solidFill>
                  <a:srgbClr val="0070C0"/>
                </a:solidFill>
              </a:rPr>
              <a:t>(read Nietzsche, Marx and Freud before you graduate)</a:t>
            </a:r>
          </a:p>
        </p:txBody>
      </p:sp>
      <p:pic>
        <p:nvPicPr>
          <p:cNvPr id="8" name="Picture 2" descr="Image result for Ienaga saburo">
            <a:hlinkClick r:id="rId2"/>
          </p:cNvPr>
          <p:cNvPicPr>
            <a:picLocks noGrp="1" noChangeAspect="1" noChangeArrowheads="1"/>
          </p:cNvPicPr>
          <p:nvPr>
            <p:ph sz="half" idx="1"/>
          </p:nvPr>
        </p:nvPicPr>
        <p:blipFill>
          <a:blip r:embed="rId3" cstate="print"/>
          <a:srcRect/>
          <a:stretch>
            <a:fillRect/>
          </a:stretch>
        </p:blipFill>
        <p:spPr bwMode="auto">
          <a:xfrm>
            <a:off x="683568" y="1805146"/>
            <a:ext cx="3556000" cy="4116070"/>
          </a:xfrm>
          <a:prstGeom prst="rect">
            <a:avLst/>
          </a:prstGeom>
          <a:noFill/>
        </p:spPr>
      </p:pic>
    </p:spTree>
    <p:extLst>
      <p:ext uri="{BB962C8B-B14F-4D97-AF65-F5344CB8AC3E}">
        <p14:creationId xmlns:p14="http://schemas.microsoft.com/office/powerpoint/2010/main" val="13618830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p:txBody>
          <a:bodyPr>
            <a:noAutofit/>
          </a:bodyPr>
          <a:lstStyle/>
          <a:p>
            <a:r>
              <a:rPr lang="en-US" dirty="0"/>
              <a:t>Takashima Nobuyoshi</a:t>
            </a:r>
          </a:p>
          <a:p>
            <a:r>
              <a:rPr lang="en-US" dirty="0"/>
              <a:t>student of Kobayashi Masahiro (Japanese school teacher in SG) …</a:t>
            </a:r>
          </a:p>
          <a:p>
            <a:r>
              <a:rPr lang="en-US" dirty="0"/>
              <a:t>High school geography teacher …</a:t>
            </a:r>
          </a:p>
          <a:p>
            <a:r>
              <a:rPr lang="en-US" dirty="0"/>
              <a:t>researched troop behavior and massacres in Malaya …</a:t>
            </a:r>
          </a:p>
        </p:txBody>
      </p:sp>
      <p:pic>
        <p:nvPicPr>
          <p:cNvPr id="5" name="Picture 2" descr="Screenshot 2015-11-10 07.41.16"/>
          <p:cNvPicPr>
            <a:picLocks noChangeAspect="1" noChangeArrowheads="1"/>
          </p:cNvPicPr>
          <p:nvPr/>
        </p:nvPicPr>
        <p:blipFill rotWithShape="1">
          <a:blip r:embed="rId2" cstate="print"/>
          <a:srcRect l="5781" r="23390"/>
          <a:stretch/>
        </p:blipFill>
        <p:spPr bwMode="auto">
          <a:xfrm>
            <a:off x="251520" y="2241597"/>
            <a:ext cx="4093214" cy="3243167"/>
          </a:xfrm>
          <a:prstGeom prst="rect">
            <a:avLst/>
          </a:prstGeom>
          <a:noFill/>
        </p:spPr>
      </p:pic>
    </p:spTree>
    <p:extLst>
      <p:ext uri="{BB962C8B-B14F-4D97-AF65-F5344CB8AC3E}">
        <p14:creationId xmlns:p14="http://schemas.microsoft.com/office/powerpoint/2010/main" val="5949025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the imperialists remember…</a:t>
            </a:r>
          </a:p>
        </p:txBody>
      </p:sp>
      <p:sp>
        <p:nvSpPr>
          <p:cNvPr id="6" name="Content Placeholder 5"/>
          <p:cNvSpPr>
            <a:spLocks noGrp="1"/>
          </p:cNvSpPr>
          <p:nvPr>
            <p:ph sz="half" idx="2"/>
          </p:nvPr>
        </p:nvSpPr>
        <p:spPr/>
        <p:txBody>
          <a:bodyPr>
            <a:noAutofit/>
          </a:bodyPr>
          <a:lstStyle/>
          <a:p>
            <a:r>
              <a:rPr lang="en-US" dirty="0"/>
              <a:t>translated book published in by Chinese Malaysians …</a:t>
            </a:r>
          </a:p>
          <a:p>
            <a:r>
              <a:rPr lang="en-US" dirty="0"/>
              <a:t>flies groups of Japanese to southeast  Asian war theatres …</a:t>
            </a:r>
          </a:p>
          <a:p>
            <a:r>
              <a:rPr lang="en-US" dirty="0"/>
              <a:t>visits memorial sites, graves and victims and their survivors …</a:t>
            </a:r>
            <a:endParaRPr lang="en-US" dirty="0">
              <a:solidFill>
                <a:srgbClr val="0070C0"/>
              </a:solidFill>
            </a:endParaRPr>
          </a:p>
        </p:txBody>
      </p:sp>
      <p:pic>
        <p:nvPicPr>
          <p:cNvPr id="5" name="Picture 2" descr="Screenshot 2015-11-10 07.41.16"/>
          <p:cNvPicPr>
            <a:picLocks noChangeAspect="1" noChangeArrowheads="1"/>
          </p:cNvPicPr>
          <p:nvPr/>
        </p:nvPicPr>
        <p:blipFill rotWithShape="1">
          <a:blip r:embed="rId2" cstate="print"/>
          <a:srcRect l="5781" r="23390"/>
          <a:stretch/>
        </p:blipFill>
        <p:spPr bwMode="auto">
          <a:xfrm>
            <a:off x="251520" y="2241597"/>
            <a:ext cx="4093214" cy="3243167"/>
          </a:xfrm>
          <a:prstGeom prst="rect">
            <a:avLst/>
          </a:prstGeom>
          <a:noFill/>
        </p:spPr>
      </p:pic>
    </p:spTree>
    <p:extLst>
      <p:ext uri="{BB962C8B-B14F-4D97-AF65-F5344CB8AC3E}">
        <p14:creationId xmlns:p14="http://schemas.microsoft.com/office/powerpoint/2010/main" val="34686222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SG" dirty="0"/>
              <a:t>our task </a:t>
            </a:r>
            <a:r>
              <a:rPr lang="en-SG" dirty="0">
                <a:solidFill>
                  <a:srgbClr val="FF0000"/>
                </a:solidFill>
              </a:rPr>
              <a:t>today</a:t>
            </a:r>
            <a:r>
              <a:rPr lang="en-SG" dirty="0"/>
              <a:t> …</a:t>
            </a:r>
          </a:p>
        </p:txBody>
      </p:sp>
      <p:sp>
        <p:nvSpPr>
          <p:cNvPr id="4" name="Content Placeholder 3"/>
          <p:cNvSpPr>
            <a:spLocks noGrp="1"/>
          </p:cNvSpPr>
          <p:nvPr>
            <p:ph idx="1"/>
          </p:nvPr>
        </p:nvSpPr>
        <p:spPr>
          <a:xfrm>
            <a:off x="457200" y="1143000"/>
            <a:ext cx="8229600" cy="5310336"/>
          </a:xfrm>
        </p:spPr>
        <p:txBody>
          <a:bodyPr>
            <a:normAutofit fontScale="55000" lnSpcReduction="20000"/>
          </a:bodyPr>
          <a:lstStyle/>
          <a:p>
            <a:endParaRPr lang="en-SG" sz="3400" dirty="0">
              <a:solidFill>
                <a:srgbClr val="FF0000"/>
              </a:solidFill>
            </a:endParaRPr>
          </a:p>
          <a:p>
            <a:r>
              <a:rPr lang="en-SG" sz="4800" dirty="0"/>
              <a:t>a </a:t>
            </a:r>
            <a:r>
              <a:rPr lang="en-SG" sz="4800" dirty="0">
                <a:solidFill>
                  <a:schemeClr val="accent5">
                    <a:lumMod val="75000"/>
                  </a:schemeClr>
                </a:solidFill>
              </a:rPr>
              <a:t>second </a:t>
            </a:r>
            <a:r>
              <a:rPr lang="en-SG" sz="4800" dirty="0"/>
              <a:t>imperial encounter …</a:t>
            </a:r>
          </a:p>
          <a:p>
            <a:pPr>
              <a:buNone/>
            </a:pPr>
            <a:r>
              <a:rPr lang="en-SG" sz="4800" dirty="0"/>
              <a:t> </a:t>
            </a:r>
          </a:p>
          <a:p>
            <a:r>
              <a:rPr lang="en-SG" sz="4800" dirty="0"/>
              <a:t>glimpses of the arrival of an imperial power ...</a:t>
            </a:r>
          </a:p>
          <a:p>
            <a:endParaRPr lang="en-SG" sz="4800" dirty="0"/>
          </a:p>
          <a:p>
            <a:r>
              <a:rPr lang="en-SG" sz="4800" dirty="0"/>
              <a:t>glimpses of how war experiences are remembered and storied ...</a:t>
            </a:r>
            <a:r>
              <a:rPr lang="en-SG" sz="4800" dirty="0">
                <a:solidFill>
                  <a:srgbClr val="FF0000"/>
                </a:solidFill>
              </a:rPr>
              <a:t> </a:t>
            </a:r>
          </a:p>
          <a:p>
            <a:endParaRPr lang="en-SG" sz="4800" dirty="0">
              <a:solidFill>
                <a:srgbClr val="FF0000"/>
              </a:solidFill>
            </a:endParaRPr>
          </a:p>
          <a:p>
            <a:r>
              <a:rPr lang="en-SG" sz="4800" dirty="0">
                <a:solidFill>
                  <a:srgbClr val="FF0000"/>
                </a:solidFill>
              </a:rPr>
              <a:t>making sense </a:t>
            </a:r>
            <a:r>
              <a:rPr lang="en-SG" sz="4800" dirty="0"/>
              <a:t>of a second imperial encounter …</a:t>
            </a:r>
          </a:p>
          <a:p>
            <a:endParaRPr lang="en-SG" sz="4800" dirty="0"/>
          </a:p>
          <a:p>
            <a:r>
              <a:rPr lang="en-SG" sz="4800" dirty="0">
                <a:solidFill>
                  <a:srgbClr val="0070C0"/>
                </a:solidFill>
              </a:rPr>
              <a:t>did you know ? </a:t>
            </a:r>
            <a:r>
              <a:rPr lang="en-SG" sz="4800" dirty="0"/>
              <a:t>a strangely worded document ...   </a:t>
            </a:r>
          </a:p>
          <a:p>
            <a:pPr>
              <a:buNone/>
            </a:pPr>
            <a:endParaRPr lang="en-SG" sz="4800" dirty="0"/>
          </a:p>
          <a:p>
            <a:r>
              <a:rPr lang="en-SG" sz="4800" dirty="0"/>
              <a:t>interpreting Singapore’s past: imperial legacies  …</a:t>
            </a:r>
          </a:p>
          <a:p>
            <a:pPr>
              <a:buNone/>
            </a:pPr>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37856309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 calcmode="lin" valueType="num">
                                      <p:cBhvr additive="base">
                                        <p:cTn id="1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 calcmode="lin" valueType="num">
                                      <p:cBhvr additive="base">
                                        <p:cTn id="24"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 calcmode="lin" valueType="num">
                                      <p:cBhvr additive="base">
                                        <p:cTn id="3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 calcmode="lin" valueType="num">
                                      <p:cBhvr additive="base">
                                        <p:cTn id="36"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 calcmode="lin" valueType="num">
                                      <p:cBhvr additive="base">
                                        <p:cTn id="42"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the imperialists remember…</a:t>
            </a:r>
          </a:p>
        </p:txBody>
      </p:sp>
      <p:pic>
        <p:nvPicPr>
          <p:cNvPr id="102402" name="Picture 2" descr="Japanese Peace Delegation Visits Han Chiang College For History Data Collection"/>
          <p:cNvPicPr>
            <a:picLocks noChangeAspect="1" noChangeArrowheads="1"/>
          </p:cNvPicPr>
          <p:nvPr/>
        </p:nvPicPr>
        <p:blipFill>
          <a:blip r:embed="rId2" cstate="print"/>
          <a:srcRect/>
          <a:stretch>
            <a:fillRect/>
          </a:stretch>
        </p:blipFill>
        <p:spPr bwMode="auto">
          <a:xfrm>
            <a:off x="827584" y="1556792"/>
            <a:ext cx="7334250" cy="4476750"/>
          </a:xfrm>
          <a:prstGeom prst="rect">
            <a:avLst/>
          </a:prstGeom>
          <a:noFill/>
        </p:spPr>
      </p:pic>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253743761"/>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fontScale="90000"/>
          </a:bodyPr>
          <a:lstStyle/>
          <a:p>
            <a:pPr algn="ctr"/>
            <a:r>
              <a:rPr lang="en-US" sz="4800" b="1" dirty="0"/>
              <a:t>midterm (further comments)</a:t>
            </a:r>
            <a:endParaRPr lang="en-US" sz="4800" b="1" dirty="0">
              <a:solidFill>
                <a:srgbClr val="0070C0"/>
              </a:solidFill>
            </a:endParaRPr>
          </a:p>
        </p:txBody>
      </p:sp>
    </p:spTree>
    <p:extLst>
      <p:ext uri="{BB962C8B-B14F-4D97-AF65-F5344CB8AC3E}">
        <p14:creationId xmlns:p14="http://schemas.microsoft.com/office/powerpoint/2010/main" val="235473474"/>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a:solidFill>
                  <a:srgbClr val="FF0000"/>
                </a:solidFill>
              </a:rPr>
              <a:t>making sense </a:t>
            </a:r>
            <a:r>
              <a:rPr lang="en-SG" dirty="0"/>
              <a:t>of a second imperial encounter …</a:t>
            </a:r>
          </a:p>
        </p:txBody>
      </p:sp>
      <p:sp>
        <p:nvSpPr>
          <p:cNvPr id="4" name="Content Placeholder 3"/>
          <p:cNvSpPr>
            <a:spLocks noGrp="1"/>
          </p:cNvSpPr>
          <p:nvPr>
            <p:ph idx="1"/>
          </p:nvPr>
        </p:nvSpPr>
        <p:spPr/>
        <p:txBody>
          <a:bodyPr>
            <a:normAutofit fontScale="92500" lnSpcReduction="10000"/>
          </a:bodyPr>
          <a:lstStyle/>
          <a:p>
            <a:endParaRPr lang="en-SG" dirty="0"/>
          </a:p>
          <a:p>
            <a:r>
              <a:rPr lang="en-SG" sz="4600" dirty="0"/>
              <a:t>understanding the nuances of this imperial relationship …</a:t>
            </a:r>
          </a:p>
          <a:p>
            <a:r>
              <a:rPr lang="en-US" sz="4700" dirty="0"/>
              <a:t>Diet’s rhetoric, position and concerns …</a:t>
            </a:r>
          </a:p>
          <a:p>
            <a:r>
              <a:rPr lang="en-US" sz="4700" dirty="0"/>
              <a:t>translated differently by different men at different spots … </a:t>
            </a:r>
          </a:p>
          <a:p>
            <a:endParaRPr lang="en-US" sz="4700" dirty="0"/>
          </a:p>
          <a:p>
            <a:pPr marL="0" indent="0">
              <a:buNone/>
            </a:pPr>
            <a:endParaRPr lang="en-US" sz="4700" dirty="0"/>
          </a:p>
          <a:p>
            <a:pPr>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249585393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SG" sz="3200" dirty="0">
                <a:solidFill>
                  <a:srgbClr val="FF0000"/>
                </a:solidFill>
              </a:rPr>
              <a:t>making sense </a:t>
            </a:r>
            <a:r>
              <a:rPr lang="en-SG" sz="3200" dirty="0"/>
              <a:t>of a second imperial encounter …</a:t>
            </a:r>
          </a:p>
        </p:txBody>
      </p:sp>
      <p:sp>
        <p:nvSpPr>
          <p:cNvPr id="4" name="Content Placeholder 3"/>
          <p:cNvSpPr>
            <a:spLocks noGrp="1"/>
          </p:cNvSpPr>
          <p:nvPr>
            <p:ph idx="1"/>
          </p:nvPr>
        </p:nvSpPr>
        <p:spPr/>
        <p:txBody>
          <a:bodyPr>
            <a:normAutofit fontScale="92500" lnSpcReduction="10000"/>
          </a:bodyPr>
          <a:lstStyle/>
          <a:p>
            <a:r>
              <a:rPr lang="en-US" sz="4700" dirty="0"/>
              <a:t>even in war theatre, differences of opinion between military and administrative/bureaucratic arms …</a:t>
            </a:r>
          </a:p>
          <a:p>
            <a:r>
              <a:rPr lang="en-US" sz="4700" dirty="0"/>
              <a:t>differences even at different levels of individual arms of Japanese presence … </a:t>
            </a:r>
          </a:p>
          <a:p>
            <a:endParaRPr lang="en-US" sz="4700" dirty="0"/>
          </a:p>
          <a:p>
            <a:pPr>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12699391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0"/>
            <a:ext cx="8229600" cy="1143000"/>
          </a:xfrm>
        </p:spPr>
        <p:txBody>
          <a:bodyPr>
            <a:noAutofit/>
          </a:bodyPr>
          <a:lstStyle/>
          <a:p>
            <a:r>
              <a:rPr lang="en-SG" sz="3200" dirty="0">
                <a:solidFill>
                  <a:srgbClr val="FF0000"/>
                </a:solidFill>
              </a:rPr>
              <a:t>making sense </a:t>
            </a:r>
            <a:r>
              <a:rPr lang="en-SG" sz="3200" dirty="0"/>
              <a:t>of a second imperial encounter …</a:t>
            </a:r>
          </a:p>
        </p:txBody>
      </p:sp>
      <p:sp>
        <p:nvSpPr>
          <p:cNvPr id="4" name="Content Placeholder 3"/>
          <p:cNvSpPr>
            <a:spLocks noGrp="1"/>
          </p:cNvSpPr>
          <p:nvPr>
            <p:ph idx="1"/>
          </p:nvPr>
        </p:nvSpPr>
        <p:spPr>
          <a:xfrm>
            <a:off x="467544" y="1412776"/>
            <a:ext cx="8229600" cy="5213176"/>
          </a:xfrm>
        </p:spPr>
        <p:txBody>
          <a:bodyPr>
            <a:normAutofit fontScale="92500" lnSpcReduction="20000"/>
          </a:bodyPr>
          <a:lstStyle/>
          <a:p>
            <a:r>
              <a:rPr lang="en-US" sz="4700" dirty="0"/>
              <a:t>does the imperial relationship eventually end (in this case; Japanese surrender) ?</a:t>
            </a:r>
          </a:p>
          <a:p>
            <a:endParaRPr lang="en-US" sz="4700" dirty="0"/>
          </a:p>
          <a:p>
            <a:r>
              <a:rPr lang="en-US" sz="4700" dirty="0"/>
              <a:t>remembering … </a:t>
            </a:r>
          </a:p>
          <a:p>
            <a:r>
              <a:rPr lang="en-US" sz="4700" dirty="0"/>
              <a:t>revising …</a:t>
            </a:r>
          </a:p>
          <a:p>
            <a:r>
              <a:rPr lang="en-US" sz="4700" dirty="0" err="1"/>
              <a:t>apologising</a:t>
            </a:r>
            <a:r>
              <a:rPr lang="en-US" sz="4700" dirty="0"/>
              <a:t> …</a:t>
            </a:r>
          </a:p>
          <a:p>
            <a:r>
              <a:rPr lang="en-US" sz="4700" dirty="0"/>
              <a:t>reparations …</a:t>
            </a:r>
          </a:p>
          <a:p>
            <a:pPr marL="0" indent="0">
              <a:buNone/>
            </a:pPr>
            <a:endParaRPr lang="en-US" sz="4700" dirty="0"/>
          </a:p>
          <a:p>
            <a:endParaRPr lang="en-US" sz="4700" dirty="0"/>
          </a:p>
          <a:p>
            <a:pPr>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21970100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2231591141"/>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561797" cy="1325562"/>
          </a:xfrm>
        </p:spPr>
        <p:txBody>
          <a:bodyPr>
            <a:normAutofit fontScale="90000"/>
          </a:bodyPr>
          <a:lstStyle/>
          <a:p>
            <a:r>
              <a:rPr lang="en-SG" sz="4800" dirty="0">
                <a:solidFill>
                  <a:srgbClr val="0070C0"/>
                </a:solidFill>
              </a:rPr>
              <a:t>did you know ? </a:t>
            </a:r>
            <a:br>
              <a:rPr lang="en-SG" sz="4800" dirty="0">
                <a:solidFill>
                  <a:srgbClr val="0070C0"/>
                </a:solidFill>
              </a:rPr>
            </a:br>
            <a:r>
              <a:rPr lang="en-SG" sz="4800" dirty="0"/>
              <a:t>a strangely worded document ...   </a:t>
            </a:r>
          </a:p>
        </p:txBody>
      </p:sp>
    </p:spTree>
    <p:extLst>
      <p:ext uri="{BB962C8B-B14F-4D97-AF65-F5344CB8AC3E}">
        <p14:creationId xmlns:p14="http://schemas.microsoft.com/office/powerpoint/2010/main" val="2669872741"/>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99592" y="332656"/>
            <a:ext cx="6840760" cy="6120680"/>
          </a:xfrm>
          <a:prstGeom prst="rect">
            <a:avLst/>
          </a:prstGeom>
        </p:spPr>
      </p:pic>
    </p:spTree>
    <p:extLst>
      <p:ext uri="{BB962C8B-B14F-4D97-AF65-F5344CB8AC3E}">
        <p14:creationId xmlns:p14="http://schemas.microsoft.com/office/powerpoint/2010/main" val="2233089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195893719"/>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 recap …</a:t>
            </a:r>
          </a:p>
        </p:txBody>
      </p:sp>
      <p:sp>
        <p:nvSpPr>
          <p:cNvPr id="4" name="Content Placeholder 3"/>
          <p:cNvSpPr>
            <a:spLocks noGrp="1"/>
          </p:cNvSpPr>
          <p:nvPr>
            <p:ph idx="1"/>
          </p:nvPr>
        </p:nvSpPr>
        <p:spPr/>
        <p:txBody>
          <a:bodyPr>
            <a:normAutofit/>
          </a:bodyPr>
          <a:lstStyle/>
          <a:p>
            <a:endParaRPr lang="en-SG" dirty="0"/>
          </a:p>
          <a:p>
            <a:r>
              <a:rPr lang="en-SG" sz="5900" dirty="0">
                <a:hlinkClick r:id="rId2"/>
              </a:rPr>
              <a:t>watch </a:t>
            </a:r>
            <a:r>
              <a:rPr lang="en-SG" sz="5900" dirty="0"/>
              <a:t>…</a:t>
            </a:r>
          </a:p>
          <a:p>
            <a:endParaRPr lang="en-SG" sz="5900" dirty="0"/>
          </a:p>
          <a:p>
            <a:r>
              <a:rPr lang="en-SG" sz="5900" dirty="0"/>
              <a:t>imperialism (Japanese) </a:t>
            </a:r>
          </a:p>
          <a:p>
            <a:endParaRPr lang="en-SG" dirty="0"/>
          </a:p>
          <a:p>
            <a:endParaRPr lang="en-SG" dirty="0"/>
          </a:p>
          <a:p>
            <a:endParaRPr lang="en-SG" dirty="0"/>
          </a:p>
          <a:p>
            <a:endParaRPr lang="en-SG" dirty="0"/>
          </a:p>
          <a:p>
            <a:pPr>
              <a:buNone/>
            </a:pPr>
            <a:endParaRPr lang="en-SG" dirty="0"/>
          </a:p>
          <a:p>
            <a:endParaRPr lang="en-SG" dirty="0"/>
          </a:p>
          <a:p>
            <a:pPr>
              <a:buNone/>
            </a:pPr>
            <a:endParaRPr lang="en-SG" dirty="0"/>
          </a:p>
        </p:txBody>
      </p:sp>
    </p:spTree>
    <p:extLst>
      <p:ext uri="{BB962C8B-B14F-4D97-AF65-F5344CB8AC3E}">
        <p14:creationId xmlns:p14="http://schemas.microsoft.com/office/powerpoint/2010/main" val="878845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imperial legacies … </a:t>
            </a:r>
          </a:p>
        </p:txBody>
      </p:sp>
      <p:pic>
        <p:nvPicPr>
          <p:cNvPr id="92162" name="Picture 2" descr="Image result for syonan gallery"/>
          <p:cNvPicPr>
            <a:picLocks noChangeAspect="1" noChangeArrowheads="1"/>
          </p:cNvPicPr>
          <p:nvPr/>
        </p:nvPicPr>
        <p:blipFill>
          <a:blip r:embed="rId2" cstate="print"/>
          <a:srcRect/>
          <a:stretch>
            <a:fillRect/>
          </a:stretch>
        </p:blipFill>
        <p:spPr bwMode="auto">
          <a:xfrm>
            <a:off x="1331640" y="1988840"/>
            <a:ext cx="6197194" cy="3502762"/>
          </a:xfrm>
          <a:prstGeom prst="rect">
            <a:avLst/>
          </a:prstGeom>
          <a:noFill/>
        </p:spPr>
      </p:pic>
    </p:spTree>
    <p:extLst>
      <p:ext uri="{BB962C8B-B14F-4D97-AF65-F5344CB8AC3E}">
        <p14:creationId xmlns:p14="http://schemas.microsoft.com/office/powerpoint/2010/main" val="1882272534"/>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imperial legacies … </a:t>
            </a:r>
          </a:p>
        </p:txBody>
      </p:sp>
      <p:pic>
        <p:nvPicPr>
          <p:cNvPr id="93186" name="Picture 2" descr="Related image">
            <a:hlinkClick r:id="rId2"/>
          </p:cNvPr>
          <p:cNvPicPr>
            <a:picLocks noChangeAspect="1" noChangeArrowheads="1"/>
          </p:cNvPicPr>
          <p:nvPr/>
        </p:nvPicPr>
        <p:blipFill>
          <a:blip r:embed="rId3" cstate="print"/>
          <a:srcRect/>
          <a:stretch>
            <a:fillRect/>
          </a:stretch>
        </p:blipFill>
        <p:spPr bwMode="auto">
          <a:xfrm>
            <a:off x="0" y="1916832"/>
            <a:ext cx="9144000" cy="4176464"/>
          </a:xfrm>
          <a:prstGeom prst="rect">
            <a:avLst/>
          </a:prstGeom>
          <a:noFill/>
        </p:spPr>
      </p:pic>
    </p:spTree>
    <p:extLst>
      <p:ext uri="{BB962C8B-B14F-4D97-AF65-F5344CB8AC3E}">
        <p14:creationId xmlns:p14="http://schemas.microsoft.com/office/powerpoint/2010/main" val="762328143"/>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imperial legacies … </a:t>
            </a:r>
          </a:p>
        </p:txBody>
      </p:sp>
      <p:pic>
        <p:nvPicPr>
          <p:cNvPr id="97284" name="Picture 4" descr="Related image">
            <a:hlinkClick r:id="rId2"/>
          </p:cNvPr>
          <p:cNvPicPr>
            <a:picLocks noChangeAspect="1" noChangeArrowheads="1"/>
          </p:cNvPicPr>
          <p:nvPr/>
        </p:nvPicPr>
        <p:blipFill>
          <a:blip r:embed="rId3" cstate="print"/>
          <a:srcRect/>
          <a:stretch>
            <a:fillRect/>
          </a:stretch>
        </p:blipFill>
        <p:spPr bwMode="auto">
          <a:xfrm>
            <a:off x="1043608" y="1700808"/>
            <a:ext cx="7334250" cy="4880610"/>
          </a:xfrm>
          <a:prstGeom prst="rect">
            <a:avLst/>
          </a:prstGeom>
          <a:noFill/>
        </p:spPr>
      </p:pic>
    </p:spTree>
    <p:extLst>
      <p:ext uri="{BB962C8B-B14F-4D97-AF65-F5344CB8AC3E}">
        <p14:creationId xmlns:p14="http://schemas.microsoft.com/office/powerpoint/2010/main" val="1501878582"/>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imperial legacies … </a:t>
            </a:r>
          </a:p>
        </p:txBody>
      </p:sp>
      <p:pic>
        <p:nvPicPr>
          <p:cNvPr id="97282" name="Picture 2" descr="Image result for syonan gallery"/>
          <p:cNvPicPr>
            <a:picLocks noChangeAspect="1" noChangeArrowheads="1"/>
          </p:cNvPicPr>
          <p:nvPr/>
        </p:nvPicPr>
        <p:blipFill>
          <a:blip r:embed="rId2" cstate="print"/>
          <a:srcRect/>
          <a:stretch>
            <a:fillRect/>
          </a:stretch>
        </p:blipFill>
        <p:spPr bwMode="auto">
          <a:xfrm>
            <a:off x="1475656" y="1844824"/>
            <a:ext cx="6286500" cy="4183380"/>
          </a:xfrm>
          <a:prstGeom prst="rect">
            <a:avLst/>
          </a:prstGeom>
          <a:noFill/>
        </p:spPr>
      </p:pic>
    </p:spTree>
    <p:extLst>
      <p:ext uri="{BB962C8B-B14F-4D97-AF65-F5344CB8AC3E}">
        <p14:creationId xmlns:p14="http://schemas.microsoft.com/office/powerpoint/2010/main" val="2273616093"/>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imperial legacies … </a:t>
            </a:r>
          </a:p>
        </p:txBody>
      </p:sp>
      <p:sp>
        <p:nvSpPr>
          <p:cNvPr id="4" name="Content Placeholder 3"/>
          <p:cNvSpPr>
            <a:spLocks noGrp="1"/>
          </p:cNvSpPr>
          <p:nvPr>
            <p:ph idx="1"/>
          </p:nvPr>
        </p:nvSpPr>
        <p:spPr/>
        <p:txBody>
          <a:bodyPr>
            <a:normAutofit fontScale="92500" lnSpcReduction="10000"/>
          </a:bodyPr>
          <a:lstStyle/>
          <a:p>
            <a:r>
              <a:rPr lang="en-SG" dirty="0"/>
              <a:t>reopened as Syonan Gallery in February 2017 …</a:t>
            </a:r>
          </a:p>
          <a:p>
            <a:endParaRPr lang="en-SG" dirty="0"/>
          </a:p>
          <a:p>
            <a:r>
              <a:rPr lang="en-SG" dirty="0"/>
              <a:t>to coincide with 75</a:t>
            </a:r>
            <a:r>
              <a:rPr lang="en-SG" baseline="30000" dirty="0"/>
              <a:t>th</a:t>
            </a:r>
            <a:r>
              <a:rPr lang="en-SG" dirty="0"/>
              <a:t> anniversary of British surrender …</a:t>
            </a:r>
          </a:p>
          <a:p>
            <a:endParaRPr lang="en-SG" dirty="0"/>
          </a:p>
          <a:p>
            <a:r>
              <a:rPr lang="en-SG" dirty="0">
                <a:hlinkClick r:id="rId2"/>
              </a:rPr>
              <a:t>public dissatisfaction </a:t>
            </a:r>
            <a:r>
              <a:rPr lang="en-SG" dirty="0"/>
              <a:t>with new name …</a:t>
            </a:r>
          </a:p>
          <a:p>
            <a:endParaRPr lang="en-SG" dirty="0"/>
          </a:p>
          <a:p>
            <a:r>
              <a:rPr lang="en-SG" dirty="0"/>
              <a:t>government relented after initial effort to justify its renaming …</a:t>
            </a:r>
          </a:p>
          <a:p>
            <a:endParaRPr lang="en-SG" dirty="0"/>
          </a:p>
          <a:p>
            <a:pPr>
              <a:buNone/>
            </a:pPr>
            <a:endParaRPr lang="en-SG" dirty="0"/>
          </a:p>
          <a:p>
            <a:endParaRPr lang="en-SG" dirty="0"/>
          </a:p>
          <a:p>
            <a:pPr>
              <a:buNone/>
            </a:pPr>
            <a:endParaRPr lang="en-SG" dirty="0"/>
          </a:p>
          <a:p>
            <a:pPr marL="0" indent="0">
              <a:buNone/>
            </a:pPr>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238825857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imperial legacies …</a:t>
            </a:r>
          </a:p>
        </p:txBody>
      </p:sp>
      <p:sp>
        <p:nvSpPr>
          <p:cNvPr id="4" name="Content Placeholder 3"/>
          <p:cNvSpPr>
            <a:spLocks noGrp="1"/>
          </p:cNvSpPr>
          <p:nvPr>
            <p:ph idx="1"/>
          </p:nvPr>
        </p:nvSpPr>
        <p:spPr/>
        <p:txBody>
          <a:bodyPr>
            <a:normAutofit fontScale="70000" lnSpcReduction="20000"/>
          </a:bodyPr>
          <a:lstStyle/>
          <a:p>
            <a:endParaRPr lang="en-SG" dirty="0"/>
          </a:p>
          <a:p>
            <a:r>
              <a:rPr lang="en-SG" sz="4600" dirty="0"/>
              <a:t>do you agree with calling  it Syonan?</a:t>
            </a:r>
          </a:p>
          <a:p>
            <a:endParaRPr lang="en-SG" sz="4600" dirty="0"/>
          </a:p>
          <a:p>
            <a:r>
              <a:rPr lang="en-SG" sz="4600" dirty="0"/>
              <a:t>do you think it the government was right in backing down?</a:t>
            </a:r>
          </a:p>
          <a:p>
            <a:endParaRPr lang="en-US" sz="4700" dirty="0"/>
          </a:p>
          <a:p>
            <a:r>
              <a:rPr lang="en-US" sz="4700" dirty="0"/>
              <a:t>what would be the content of your protest?</a:t>
            </a:r>
          </a:p>
          <a:p>
            <a:endParaRPr lang="en-US" sz="4700" dirty="0"/>
          </a:p>
          <a:p>
            <a:r>
              <a:rPr lang="en-US" sz="4700" dirty="0"/>
              <a:t>just the use of the term Syonan?  </a:t>
            </a:r>
          </a:p>
          <a:p>
            <a:pPr>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36264058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 calcmode="lin" valueType="num">
                                      <p:cBhvr additive="base">
                                        <p:cTn id="1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anim calcmode="lin" valueType="num">
                                      <p:cBhvr additive="base">
                                        <p:cTn id="2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imperial legacies …</a:t>
            </a:r>
          </a:p>
        </p:txBody>
      </p:sp>
      <p:sp>
        <p:nvSpPr>
          <p:cNvPr id="4" name="Content Placeholder 3"/>
          <p:cNvSpPr>
            <a:spLocks noGrp="1"/>
          </p:cNvSpPr>
          <p:nvPr>
            <p:ph idx="1"/>
          </p:nvPr>
        </p:nvSpPr>
        <p:spPr>
          <a:xfrm>
            <a:off x="457200" y="1600200"/>
            <a:ext cx="8229600" cy="4781128"/>
          </a:xfrm>
        </p:spPr>
        <p:txBody>
          <a:bodyPr>
            <a:normAutofit fontScale="70000" lnSpcReduction="20000"/>
          </a:bodyPr>
          <a:lstStyle/>
          <a:p>
            <a:endParaRPr lang="en-SG" dirty="0"/>
          </a:p>
          <a:p>
            <a:r>
              <a:rPr lang="en-SG" sz="4600" dirty="0"/>
              <a:t>after all the furore …</a:t>
            </a:r>
          </a:p>
          <a:p>
            <a:pPr>
              <a:buNone/>
            </a:pPr>
            <a:endParaRPr lang="en-SG" sz="4600" dirty="0"/>
          </a:p>
          <a:p>
            <a:r>
              <a:rPr lang="en-SG" sz="4600" dirty="0"/>
              <a:t>all that has changed was the name of the </a:t>
            </a:r>
            <a:r>
              <a:rPr lang="en-SG" sz="4600" dirty="0" err="1"/>
              <a:t>museological</a:t>
            </a:r>
            <a:r>
              <a:rPr lang="en-SG" sz="4600" dirty="0"/>
              <a:t> complex …</a:t>
            </a:r>
          </a:p>
          <a:p>
            <a:endParaRPr lang="en-SG" sz="4600" dirty="0"/>
          </a:p>
          <a:p>
            <a:r>
              <a:rPr lang="en-SG" sz="4600" dirty="0"/>
              <a:t>nothing else was altered … </a:t>
            </a:r>
          </a:p>
          <a:p>
            <a:endParaRPr lang="en-SG" sz="4600" dirty="0"/>
          </a:p>
          <a:p>
            <a:r>
              <a:rPr lang="en-SG" sz="4600" dirty="0"/>
              <a:t>a case of much ado about form not substance ???</a:t>
            </a:r>
            <a:r>
              <a:rPr lang="en-US" sz="4700" dirty="0"/>
              <a:t>  </a:t>
            </a:r>
          </a:p>
          <a:p>
            <a:pPr>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36920058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imperial legacies …</a:t>
            </a:r>
          </a:p>
        </p:txBody>
      </p:sp>
      <p:sp>
        <p:nvSpPr>
          <p:cNvPr id="4" name="Content Placeholder 3"/>
          <p:cNvSpPr>
            <a:spLocks noGrp="1"/>
          </p:cNvSpPr>
          <p:nvPr>
            <p:ph idx="1"/>
          </p:nvPr>
        </p:nvSpPr>
        <p:spPr>
          <a:xfrm>
            <a:off x="457200" y="1600200"/>
            <a:ext cx="8229600" cy="4781128"/>
          </a:xfrm>
        </p:spPr>
        <p:txBody>
          <a:bodyPr>
            <a:normAutofit fontScale="47500" lnSpcReduction="20000"/>
          </a:bodyPr>
          <a:lstStyle/>
          <a:p>
            <a:endParaRPr lang="en-SG" dirty="0"/>
          </a:p>
          <a:p>
            <a:r>
              <a:rPr lang="en-SG" sz="4600" dirty="0"/>
              <a:t>‘Singapore’ has at least </a:t>
            </a:r>
            <a:r>
              <a:rPr lang="en-SG" sz="4600" b="1" dirty="0">
                <a:solidFill>
                  <a:srgbClr val="FF0000"/>
                </a:solidFill>
              </a:rPr>
              <a:t>TWO</a:t>
            </a:r>
            <a:r>
              <a:rPr lang="en-SG" sz="4600" dirty="0"/>
              <a:t> imperial experiences …</a:t>
            </a:r>
          </a:p>
          <a:p>
            <a:pPr>
              <a:buNone/>
            </a:pPr>
            <a:endParaRPr lang="en-SG" sz="4600" dirty="0"/>
          </a:p>
          <a:p>
            <a:r>
              <a:rPr lang="en-SG" sz="4600" dirty="0"/>
              <a:t>were these experiences significantly different ??? </a:t>
            </a:r>
          </a:p>
          <a:p>
            <a:endParaRPr lang="en-SG" sz="4600" dirty="0"/>
          </a:p>
          <a:p>
            <a:r>
              <a:rPr lang="en-SG" sz="4600" dirty="0"/>
              <a:t>the longer British variant is remembered more positively than the shorter and apparently more brutal Japanese variety …</a:t>
            </a:r>
          </a:p>
          <a:p>
            <a:endParaRPr lang="en-SG" sz="4600" dirty="0"/>
          </a:p>
          <a:p>
            <a:r>
              <a:rPr lang="en-SG" sz="4600" dirty="0"/>
              <a:t>do you agree? </a:t>
            </a:r>
          </a:p>
          <a:p>
            <a:endParaRPr lang="en-SG" sz="4600" dirty="0"/>
          </a:p>
          <a:p>
            <a:r>
              <a:rPr lang="en-SG" sz="4600" dirty="0"/>
              <a:t>the Japanese said sorry (somewhat) …</a:t>
            </a:r>
          </a:p>
          <a:p>
            <a:endParaRPr lang="en-SG" sz="4600" dirty="0"/>
          </a:p>
          <a:p>
            <a:r>
              <a:rPr lang="en-SG" sz="4600" dirty="0">
                <a:solidFill>
                  <a:srgbClr val="0070C0"/>
                </a:solidFill>
              </a:rPr>
              <a:t>are we waiting for a similar British act ???</a:t>
            </a:r>
            <a:r>
              <a:rPr lang="en-US" sz="4700" dirty="0">
                <a:solidFill>
                  <a:srgbClr val="0070C0"/>
                </a:solidFill>
              </a:rPr>
              <a:t> </a:t>
            </a:r>
          </a:p>
          <a:p>
            <a:pPr>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40507012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09CDD8-B8A7-4C5F-9ADE-AE175408C104}"/>
              </a:ext>
            </a:extLst>
          </p:cNvPr>
          <p:cNvSpPr>
            <a:spLocks noGrp="1"/>
          </p:cNvSpPr>
          <p:nvPr>
            <p:ph type="title"/>
          </p:nvPr>
        </p:nvSpPr>
        <p:spPr>
          <a:xfrm>
            <a:off x="457200" y="0"/>
            <a:ext cx="8229600" cy="1143000"/>
          </a:xfrm>
        </p:spPr>
        <p:txBody>
          <a:bodyPr/>
          <a:lstStyle/>
          <a:p>
            <a:r>
              <a:rPr lang="en-SG" dirty="0"/>
              <a:t>imperial legacies</a:t>
            </a:r>
          </a:p>
        </p:txBody>
      </p:sp>
      <p:graphicFrame>
        <p:nvGraphicFramePr>
          <p:cNvPr id="11" name="Table 10">
            <a:extLst>
              <a:ext uri="{FF2B5EF4-FFF2-40B4-BE49-F238E27FC236}">
                <a16:creationId xmlns:a16="http://schemas.microsoft.com/office/drawing/2014/main" id="{1330362F-DBC6-491B-9BE0-E04260B45FF0}"/>
              </a:ext>
            </a:extLst>
          </p:cNvPr>
          <p:cNvGraphicFramePr>
            <a:graphicFrameLocks noGrp="1"/>
          </p:cNvGraphicFramePr>
          <p:nvPr>
            <p:extLst>
              <p:ext uri="{D42A27DB-BD31-4B8C-83A1-F6EECF244321}">
                <p14:modId xmlns:p14="http://schemas.microsoft.com/office/powerpoint/2010/main" val="3821318263"/>
              </p:ext>
            </p:extLst>
          </p:nvPr>
        </p:nvGraphicFramePr>
        <p:xfrm>
          <a:off x="534380" y="980728"/>
          <a:ext cx="8075240" cy="5760641"/>
        </p:xfrm>
        <a:graphic>
          <a:graphicData uri="http://schemas.openxmlformats.org/drawingml/2006/table">
            <a:tbl>
              <a:tblPr firstRow="1" bandRow="1">
                <a:tableStyleId>{5C22544A-7EE6-4342-B048-85BDC9FD1C3A}</a:tableStyleId>
              </a:tblPr>
              <a:tblGrid>
                <a:gridCol w="1882552">
                  <a:extLst>
                    <a:ext uri="{9D8B030D-6E8A-4147-A177-3AD203B41FA5}">
                      <a16:colId xmlns:a16="http://schemas.microsoft.com/office/drawing/2014/main" val="1493112281"/>
                    </a:ext>
                  </a:extLst>
                </a:gridCol>
                <a:gridCol w="3024336">
                  <a:extLst>
                    <a:ext uri="{9D8B030D-6E8A-4147-A177-3AD203B41FA5}">
                      <a16:colId xmlns:a16="http://schemas.microsoft.com/office/drawing/2014/main" val="2822977568"/>
                    </a:ext>
                  </a:extLst>
                </a:gridCol>
                <a:gridCol w="3168352">
                  <a:extLst>
                    <a:ext uri="{9D8B030D-6E8A-4147-A177-3AD203B41FA5}">
                      <a16:colId xmlns:a16="http://schemas.microsoft.com/office/drawing/2014/main" val="3338321194"/>
                    </a:ext>
                  </a:extLst>
                </a:gridCol>
              </a:tblGrid>
              <a:tr h="468674">
                <a:tc>
                  <a:txBody>
                    <a:bodyPr/>
                    <a:lstStyle/>
                    <a:p>
                      <a:endParaRPr lang="en-SG" dirty="0"/>
                    </a:p>
                  </a:txBody>
                  <a:tcPr/>
                </a:tc>
                <a:tc>
                  <a:txBody>
                    <a:bodyPr/>
                    <a:lstStyle/>
                    <a:p>
                      <a:r>
                        <a:rPr lang="en-SG" dirty="0"/>
                        <a:t>British</a:t>
                      </a:r>
                    </a:p>
                  </a:txBody>
                  <a:tcPr/>
                </a:tc>
                <a:tc>
                  <a:txBody>
                    <a:bodyPr/>
                    <a:lstStyle/>
                    <a:p>
                      <a:r>
                        <a:rPr lang="en-SG" dirty="0"/>
                        <a:t>Japanese</a:t>
                      </a:r>
                    </a:p>
                  </a:txBody>
                  <a:tcPr/>
                </a:tc>
                <a:extLst>
                  <a:ext uri="{0D108BD9-81ED-4DB2-BD59-A6C34878D82A}">
                    <a16:rowId xmlns:a16="http://schemas.microsoft.com/office/drawing/2014/main" val="4213684217"/>
                  </a:ext>
                </a:extLst>
              </a:tr>
              <a:tr h="743471">
                <a:tc>
                  <a:txBody>
                    <a:bodyPr/>
                    <a:lstStyle/>
                    <a:p>
                      <a:r>
                        <a:rPr lang="en-SG" dirty="0"/>
                        <a:t>arrival</a:t>
                      </a:r>
                    </a:p>
                  </a:txBody>
                  <a:tcPr/>
                </a:tc>
                <a:tc>
                  <a:txBody>
                    <a:bodyPr/>
                    <a:lstStyle/>
                    <a:p>
                      <a:r>
                        <a:rPr lang="en-SG" dirty="0"/>
                        <a:t>preying on weakness; unequal treaty</a:t>
                      </a:r>
                    </a:p>
                  </a:txBody>
                  <a:tcPr/>
                </a:tc>
                <a:tc>
                  <a:txBody>
                    <a:bodyPr/>
                    <a:lstStyle/>
                    <a:p>
                      <a:r>
                        <a:rPr lang="en-SG" dirty="0"/>
                        <a:t>military aggression; relieving another imperial power </a:t>
                      </a:r>
                    </a:p>
                  </a:txBody>
                  <a:tcPr/>
                </a:tc>
                <a:extLst>
                  <a:ext uri="{0D108BD9-81ED-4DB2-BD59-A6C34878D82A}">
                    <a16:rowId xmlns:a16="http://schemas.microsoft.com/office/drawing/2014/main" val="3524064849"/>
                  </a:ext>
                </a:extLst>
              </a:tr>
              <a:tr h="468674">
                <a:tc>
                  <a:txBody>
                    <a:bodyPr/>
                    <a:lstStyle/>
                    <a:p>
                      <a:r>
                        <a:rPr lang="en-SG" dirty="0"/>
                        <a:t>length (till 1945)</a:t>
                      </a:r>
                    </a:p>
                  </a:txBody>
                  <a:tcPr/>
                </a:tc>
                <a:tc>
                  <a:txBody>
                    <a:bodyPr/>
                    <a:lstStyle/>
                    <a:p>
                      <a:r>
                        <a:rPr lang="en-SG" dirty="0"/>
                        <a:t>1819/24(26) – 1942</a:t>
                      </a:r>
                    </a:p>
                  </a:txBody>
                  <a:tcPr/>
                </a:tc>
                <a:tc>
                  <a:txBody>
                    <a:bodyPr/>
                    <a:lstStyle/>
                    <a:p>
                      <a:r>
                        <a:rPr lang="en-SG" dirty="0"/>
                        <a:t>1942- 1945</a:t>
                      </a:r>
                    </a:p>
                  </a:txBody>
                  <a:tcPr/>
                </a:tc>
                <a:extLst>
                  <a:ext uri="{0D108BD9-81ED-4DB2-BD59-A6C34878D82A}">
                    <a16:rowId xmlns:a16="http://schemas.microsoft.com/office/drawing/2014/main" val="127682463"/>
                  </a:ext>
                </a:extLst>
              </a:tr>
              <a:tr h="743471">
                <a:tc>
                  <a:txBody>
                    <a:bodyPr/>
                    <a:lstStyle/>
                    <a:p>
                      <a:r>
                        <a:rPr lang="en-SG" dirty="0"/>
                        <a:t>rhetoric</a:t>
                      </a:r>
                    </a:p>
                  </a:txBody>
                  <a:tcPr/>
                </a:tc>
                <a:tc>
                  <a:txBody>
                    <a:bodyPr/>
                    <a:lstStyle/>
                    <a:p>
                      <a:r>
                        <a:rPr lang="en-SG" dirty="0"/>
                        <a:t>God, Gold and Glory</a:t>
                      </a:r>
                    </a:p>
                  </a:txBody>
                  <a:tcPr/>
                </a:tc>
                <a:tc>
                  <a:txBody>
                    <a:bodyPr/>
                    <a:lstStyle/>
                    <a:p>
                      <a:r>
                        <a:rPr lang="en-SG" dirty="0"/>
                        <a:t>Greater East Asia Co-Prosperity Sphere  </a:t>
                      </a:r>
                    </a:p>
                  </a:txBody>
                  <a:tcPr/>
                </a:tc>
                <a:extLst>
                  <a:ext uri="{0D108BD9-81ED-4DB2-BD59-A6C34878D82A}">
                    <a16:rowId xmlns:a16="http://schemas.microsoft.com/office/drawing/2014/main" val="843504305"/>
                  </a:ext>
                </a:extLst>
              </a:tr>
              <a:tr h="1062103">
                <a:tc>
                  <a:txBody>
                    <a:bodyPr/>
                    <a:lstStyle/>
                    <a:p>
                      <a:r>
                        <a:rPr lang="en-SG" dirty="0"/>
                        <a:t>reality</a:t>
                      </a:r>
                    </a:p>
                  </a:txBody>
                  <a:tcPr/>
                </a:tc>
                <a:tc>
                  <a:txBody>
                    <a:bodyPr/>
                    <a:lstStyle/>
                    <a:p>
                      <a:r>
                        <a:rPr lang="en-SG" dirty="0"/>
                        <a:t>Greed (economic), Gore (Syed Yasin), Guns + God</a:t>
                      </a:r>
                      <a:r>
                        <a:rPr lang="en-SG" baseline="0" dirty="0"/>
                        <a:t>, Gold, Glory</a:t>
                      </a:r>
                      <a:endParaRPr lang="en-SG" dirty="0"/>
                    </a:p>
                  </a:txBody>
                  <a:tcPr/>
                </a:tc>
                <a:tc>
                  <a:txBody>
                    <a:bodyPr/>
                    <a:lstStyle/>
                    <a:p>
                      <a:r>
                        <a:rPr lang="en-SG" dirty="0"/>
                        <a:t>Greed (economic), Rape, Murder, Torture, Drunken Ribaldry + aspects of rhetoric</a:t>
                      </a:r>
                    </a:p>
                  </a:txBody>
                  <a:tcPr/>
                </a:tc>
                <a:extLst>
                  <a:ext uri="{0D108BD9-81ED-4DB2-BD59-A6C34878D82A}">
                    <a16:rowId xmlns:a16="http://schemas.microsoft.com/office/drawing/2014/main" val="3184882257"/>
                  </a:ext>
                </a:extLst>
              </a:tr>
              <a:tr h="743471">
                <a:tc>
                  <a:txBody>
                    <a:bodyPr/>
                    <a:lstStyle/>
                    <a:p>
                      <a:r>
                        <a:rPr lang="en-SG" dirty="0"/>
                        <a:t> end of war </a:t>
                      </a:r>
                    </a:p>
                  </a:txBody>
                  <a:tcPr/>
                </a:tc>
                <a:tc>
                  <a:txBody>
                    <a:bodyPr/>
                    <a:lstStyle/>
                    <a:p>
                      <a:r>
                        <a:rPr lang="en-SG" dirty="0"/>
                        <a:t>returning morally superior civilizational warrior ???</a:t>
                      </a:r>
                    </a:p>
                  </a:txBody>
                  <a:tcPr/>
                </a:tc>
                <a:tc>
                  <a:txBody>
                    <a:bodyPr/>
                    <a:lstStyle/>
                    <a:p>
                      <a:r>
                        <a:rPr lang="en-SG" dirty="0"/>
                        <a:t>vanquished forces of evil ???</a:t>
                      </a:r>
                    </a:p>
                  </a:txBody>
                  <a:tcPr/>
                </a:tc>
                <a:extLst>
                  <a:ext uri="{0D108BD9-81ED-4DB2-BD59-A6C34878D82A}">
                    <a16:rowId xmlns:a16="http://schemas.microsoft.com/office/drawing/2014/main" val="1902772480"/>
                  </a:ext>
                </a:extLst>
              </a:tr>
              <a:tr h="1062103">
                <a:tc>
                  <a:txBody>
                    <a:bodyPr/>
                    <a:lstStyle/>
                    <a:p>
                      <a:r>
                        <a:rPr lang="en-SG" dirty="0"/>
                        <a:t>reparations</a:t>
                      </a:r>
                    </a:p>
                  </a:txBody>
                  <a:tcPr/>
                </a:tc>
                <a:tc>
                  <a:txBody>
                    <a:bodyPr/>
                    <a:lstStyle/>
                    <a:p>
                      <a:r>
                        <a:rPr lang="en-SG" dirty="0"/>
                        <a:t>still waiting?</a:t>
                      </a:r>
                    </a:p>
                  </a:txBody>
                  <a:tcPr/>
                </a:tc>
                <a:tc>
                  <a:txBody>
                    <a:bodyPr/>
                    <a:lstStyle/>
                    <a:p>
                      <a:r>
                        <a:rPr lang="en-SG" dirty="0"/>
                        <a:t>1966 + subsequent general apologies at various war anniversaries + private efforts</a:t>
                      </a:r>
                    </a:p>
                  </a:txBody>
                  <a:tcPr/>
                </a:tc>
                <a:extLst>
                  <a:ext uri="{0D108BD9-81ED-4DB2-BD59-A6C34878D82A}">
                    <a16:rowId xmlns:a16="http://schemas.microsoft.com/office/drawing/2014/main" val="3543813445"/>
                  </a:ext>
                </a:extLst>
              </a:tr>
              <a:tr h="468674">
                <a:tc>
                  <a:txBody>
                    <a:bodyPr/>
                    <a:lstStyle/>
                    <a:p>
                      <a:endParaRPr lang="en-SG" dirty="0"/>
                    </a:p>
                  </a:txBody>
                  <a:tcPr/>
                </a:tc>
                <a:tc>
                  <a:txBody>
                    <a:bodyPr/>
                    <a:lstStyle/>
                    <a:p>
                      <a:endParaRPr lang="en-SG" dirty="0"/>
                    </a:p>
                  </a:txBody>
                  <a:tcPr/>
                </a:tc>
                <a:tc>
                  <a:txBody>
                    <a:bodyPr/>
                    <a:lstStyle/>
                    <a:p>
                      <a:endParaRPr lang="en-SG" dirty="0"/>
                    </a:p>
                  </a:txBody>
                  <a:tcPr/>
                </a:tc>
                <a:extLst>
                  <a:ext uri="{0D108BD9-81ED-4DB2-BD59-A6C34878D82A}">
                    <a16:rowId xmlns:a16="http://schemas.microsoft.com/office/drawing/2014/main" val="279108641"/>
                  </a:ext>
                </a:extLst>
              </a:tr>
            </a:tbl>
          </a:graphicData>
        </a:graphic>
      </p:graphicFrame>
    </p:spTree>
    <p:extLst>
      <p:ext uri="{BB962C8B-B14F-4D97-AF65-F5344CB8AC3E}">
        <p14:creationId xmlns:p14="http://schemas.microsoft.com/office/powerpoint/2010/main" val="3824791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whodunit ???</a:t>
            </a:r>
          </a:p>
        </p:txBody>
      </p:sp>
      <p:sp>
        <p:nvSpPr>
          <p:cNvPr id="4" name="Content Placeholder 3"/>
          <p:cNvSpPr>
            <a:spLocks noGrp="1"/>
          </p:cNvSpPr>
          <p:nvPr>
            <p:ph idx="1"/>
          </p:nvPr>
        </p:nvSpPr>
        <p:spPr>
          <a:xfrm>
            <a:off x="457200" y="1187624"/>
            <a:ext cx="8229600" cy="5481736"/>
          </a:xfrm>
        </p:spPr>
        <p:txBody>
          <a:bodyPr>
            <a:normAutofit fontScale="92500" lnSpcReduction="10000"/>
          </a:bodyPr>
          <a:lstStyle/>
          <a:p>
            <a:endParaRPr lang="en-SG" dirty="0"/>
          </a:p>
          <a:p>
            <a:pPr marL="0" indent="0">
              <a:buNone/>
            </a:pPr>
            <a:r>
              <a:rPr lang="en-US" dirty="0"/>
              <a:t>My father spoke of the terror when the </a:t>
            </a:r>
            <a:r>
              <a:rPr lang="en-US" dirty="0" err="1">
                <a:highlight>
                  <a:srgbClr val="000000"/>
                </a:highlight>
              </a:rPr>
              <a:t>Kempetei</a:t>
            </a:r>
            <a:r>
              <a:rPr lang="en-US" dirty="0">
                <a:highlight>
                  <a:srgbClr val="000000"/>
                </a:highlight>
              </a:rPr>
              <a:t> (the Japanese equivalent of the Gestapo) </a:t>
            </a:r>
            <a:r>
              <a:rPr lang="en-US" dirty="0"/>
              <a:t>would arrive at the camp and scream out the names of ten men who were then ordered outside to dig their own graves. Nobody knew who would be called next-all they could do was listen to the shots being fired and the thud as the men fell.</a:t>
            </a:r>
          </a:p>
          <a:p>
            <a:pPr marL="0" indent="0">
              <a:buNone/>
            </a:pPr>
            <a:r>
              <a:rPr lang="en-US" dirty="0"/>
              <a:t>Prisoners were starved of food and the camps were rife with cholera and dysentery. My father once told me he would eat anything he could find including frogs, spiders and snakes.</a:t>
            </a:r>
          </a:p>
          <a:p>
            <a:pPr marL="0" indent="0">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2888443232"/>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08720"/>
            <a:ext cx="8229600" cy="4525963"/>
          </a:xfrm>
        </p:spPr>
        <p:txBody>
          <a:bodyPr>
            <a:normAutofit fontScale="25000" lnSpcReduction="20000"/>
          </a:bodyPr>
          <a:lstStyle/>
          <a:p>
            <a:pPr algn="ctr">
              <a:buNone/>
            </a:pPr>
            <a:endParaRPr lang="en-SG" dirty="0"/>
          </a:p>
          <a:p>
            <a:pPr algn="ctr">
              <a:buNone/>
            </a:pPr>
            <a:endParaRPr lang="en-SG" dirty="0"/>
          </a:p>
          <a:p>
            <a:pPr algn="ctr">
              <a:buNone/>
            </a:pPr>
            <a:endParaRPr lang="en-SG" dirty="0"/>
          </a:p>
          <a:p>
            <a:pPr algn="ctr">
              <a:buNone/>
            </a:pPr>
            <a:r>
              <a:rPr lang="en-SG" sz="102800" dirty="0"/>
              <a:t>1941</a:t>
            </a:r>
          </a:p>
        </p:txBody>
      </p:sp>
    </p:spTree>
  </p:cSld>
  <p:clrMapOvr>
    <a:masterClrMapping/>
  </p:clrMapOvr>
  <p:transition>
    <p:wheel spokes="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whodunit ???</a:t>
            </a:r>
          </a:p>
        </p:txBody>
      </p:sp>
      <p:sp>
        <p:nvSpPr>
          <p:cNvPr id="4" name="Content Placeholder 3"/>
          <p:cNvSpPr>
            <a:spLocks noGrp="1"/>
          </p:cNvSpPr>
          <p:nvPr>
            <p:ph idx="1"/>
          </p:nvPr>
        </p:nvSpPr>
        <p:spPr>
          <a:xfrm>
            <a:off x="457200" y="1187624"/>
            <a:ext cx="8229600" cy="5481736"/>
          </a:xfrm>
        </p:spPr>
        <p:txBody>
          <a:bodyPr>
            <a:normAutofit fontScale="92500" lnSpcReduction="10000"/>
          </a:bodyPr>
          <a:lstStyle/>
          <a:p>
            <a:endParaRPr lang="en-SG" dirty="0"/>
          </a:p>
          <a:p>
            <a:pPr marL="0" indent="0">
              <a:buNone/>
            </a:pPr>
            <a:r>
              <a:rPr lang="en-US" dirty="0"/>
              <a:t>My father spoke of the terror when the </a:t>
            </a:r>
            <a:r>
              <a:rPr lang="en-US" dirty="0" err="1"/>
              <a:t>Kempetei</a:t>
            </a:r>
            <a:r>
              <a:rPr lang="en-US" dirty="0"/>
              <a:t> (the Japanese equivalent of the Gestapo) would arrive at the camp and scream out the names of ten men who were then ordered outside to dig their own graves. Nobody knew who would be called next-all they could do was listen to the shots being fired and the thud as the men fell.</a:t>
            </a:r>
          </a:p>
          <a:p>
            <a:pPr marL="0" indent="0">
              <a:buNone/>
            </a:pPr>
            <a:r>
              <a:rPr lang="en-US" dirty="0"/>
              <a:t>Prisoners were starved of food and the camps were rife with cholera and dysentery. My father once told me he would eat anything he could find including frogs, spiders and snakes.</a:t>
            </a:r>
          </a:p>
          <a:p>
            <a:pPr marL="0" indent="0">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2879021539"/>
      </p:ext>
    </p:extLst>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whodunit ???</a:t>
            </a:r>
          </a:p>
        </p:txBody>
      </p:sp>
      <p:sp>
        <p:nvSpPr>
          <p:cNvPr id="4" name="Content Placeholder 3"/>
          <p:cNvSpPr>
            <a:spLocks noGrp="1"/>
          </p:cNvSpPr>
          <p:nvPr>
            <p:ph idx="1"/>
          </p:nvPr>
        </p:nvSpPr>
        <p:spPr>
          <a:xfrm>
            <a:off x="457200" y="1187624"/>
            <a:ext cx="8229600" cy="5481736"/>
          </a:xfrm>
        </p:spPr>
        <p:txBody>
          <a:bodyPr>
            <a:normAutofit fontScale="85000" lnSpcReduction="20000"/>
          </a:bodyPr>
          <a:lstStyle/>
          <a:p>
            <a:endParaRPr lang="en-SG" dirty="0"/>
          </a:p>
          <a:p>
            <a:pPr marL="0" indent="0">
              <a:buNone/>
            </a:pPr>
            <a:r>
              <a:rPr lang="en-SG" dirty="0"/>
              <a:t>It was a culture of routine beatings, starvation, killings (the hanged represent only a small fraction of those who died </a:t>
            </a:r>
            <a:r>
              <a:rPr lang="en-SG" dirty="0">
                <a:highlight>
                  <a:srgbClr val="000000"/>
                </a:highlight>
              </a:rPr>
              <a:t>in British custody during the Emergency</a:t>
            </a:r>
            <a:r>
              <a:rPr lang="en-SG" dirty="0"/>
              <a:t>) and torture of the most grotesque kinds. Alsatian dogs were used to terrify prisoners and then ‘maul’ them. There are other similarities with Abu Ghraib: various indignities were devised using human faeces; men were forced to sodomise one another. They also had sand, pepper and water stuffed in their anuses. One apparently had his testicles cut off, and was then made to eat them. ‘Things got a little out of hand,’ one (macho </a:t>
            </a:r>
            <a:r>
              <a:rPr lang="en-SG" dirty="0">
                <a:highlight>
                  <a:srgbClr val="000000"/>
                </a:highlight>
              </a:rPr>
              <a:t>European</a:t>
            </a:r>
            <a:r>
              <a:rPr lang="en-SG" dirty="0"/>
              <a:t>) witness told </a:t>
            </a:r>
            <a:r>
              <a:rPr lang="en-SG" dirty="0">
                <a:highlight>
                  <a:srgbClr val="000000"/>
                </a:highlight>
              </a:rPr>
              <a:t>Elkins,</a:t>
            </a:r>
            <a:r>
              <a:rPr lang="en-SG" dirty="0"/>
              <a:t> referring to another incident. ‘By the time we cut his balls off he had no ears, and his eyeball, the right one, I think, was hanging out of its socket. Too bad, he died before we got much out of him.’ </a:t>
            </a:r>
          </a:p>
          <a:p>
            <a:pPr marL="0" indent="0">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224756428"/>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whodunit ???</a:t>
            </a:r>
          </a:p>
        </p:txBody>
      </p:sp>
      <p:sp>
        <p:nvSpPr>
          <p:cNvPr id="4" name="Content Placeholder 3"/>
          <p:cNvSpPr>
            <a:spLocks noGrp="1"/>
          </p:cNvSpPr>
          <p:nvPr>
            <p:ph idx="1"/>
          </p:nvPr>
        </p:nvSpPr>
        <p:spPr>
          <a:xfrm>
            <a:off x="457200" y="1187624"/>
            <a:ext cx="8229600" cy="5481736"/>
          </a:xfrm>
        </p:spPr>
        <p:txBody>
          <a:bodyPr>
            <a:normAutofit fontScale="85000" lnSpcReduction="20000"/>
          </a:bodyPr>
          <a:lstStyle/>
          <a:p>
            <a:endParaRPr lang="en-SG" dirty="0"/>
          </a:p>
          <a:p>
            <a:pPr marL="0" indent="0">
              <a:buNone/>
            </a:pPr>
            <a:r>
              <a:rPr lang="en-SG" dirty="0"/>
              <a:t>It was a culture of routine beatings, starvation, killings (the hanged represent only a small fraction of those who died in British custody during the Emergency) and torture of the most grotesque kinds. Alsatian dogs were used to terrify prisoners and then ‘maul’ them. There are other similarities with Abu Ghraib: various indignities were devised using human faeces; men were forced to sodomise one another. They also had sand, pepper and water stuffed in their anuses. One apparently had his testicles cut off, and was then made to eat them. ‘Things got a little out of hand,’ one (macho European) witness told Elkins, referring to another incident. ‘By the time we cut his balls off he had no ears, and his eyeball, the right one, I think, was hanging out of its socket. Too bad, he died before we got much out of him.’ </a:t>
            </a:r>
          </a:p>
          <a:p>
            <a:pPr marL="0" indent="0">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1234385067"/>
      </p:ext>
    </p:extLst>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whodunit ???</a:t>
            </a:r>
          </a:p>
        </p:txBody>
      </p:sp>
      <p:sp>
        <p:nvSpPr>
          <p:cNvPr id="4" name="Content Placeholder 3"/>
          <p:cNvSpPr>
            <a:spLocks noGrp="1"/>
          </p:cNvSpPr>
          <p:nvPr>
            <p:ph idx="1"/>
          </p:nvPr>
        </p:nvSpPr>
        <p:spPr>
          <a:xfrm>
            <a:off x="457200" y="1187624"/>
            <a:ext cx="8229600" cy="5481736"/>
          </a:xfrm>
        </p:spPr>
        <p:txBody>
          <a:bodyPr>
            <a:normAutofit fontScale="85000" lnSpcReduction="10000"/>
          </a:bodyPr>
          <a:lstStyle/>
          <a:p>
            <a:endParaRPr lang="en-SG" dirty="0"/>
          </a:p>
          <a:p>
            <a:pPr marL="0" indent="0" fontAlgn="base">
              <a:buNone/>
            </a:pPr>
            <a:r>
              <a:rPr lang="en-US" dirty="0">
                <a:highlight>
                  <a:srgbClr val="000000"/>
                </a:highlight>
              </a:rPr>
              <a:t>Lt Bill </a:t>
            </a:r>
            <a:r>
              <a:rPr lang="en-US" dirty="0" err="1">
                <a:highlight>
                  <a:srgbClr val="000000"/>
                </a:highlight>
              </a:rPr>
              <a:t>Drower</a:t>
            </a:r>
            <a:r>
              <a:rPr lang="en-US" dirty="0">
                <a:highlight>
                  <a:srgbClr val="000000"/>
                </a:highlight>
              </a:rPr>
              <a:t>, </a:t>
            </a:r>
            <a:r>
              <a:rPr lang="en-US" dirty="0"/>
              <a:t>an interpreter at </a:t>
            </a:r>
            <a:r>
              <a:rPr lang="en-US" dirty="0" err="1">
                <a:highlight>
                  <a:srgbClr val="000000"/>
                </a:highlight>
              </a:rPr>
              <a:t>Kanburi</a:t>
            </a:r>
            <a:r>
              <a:rPr lang="en-US" dirty="0">
                <a:highlight>
                  <a:srgbClr val="000000"/>
                </a:highlight>
              </a:rPr>
              <a:t> Officers' camp in Thailand,</a:t>
            </a:r>
            <a:r>
              <a:rPr lang="en-US" dirty="0"/>
              <a:t> dared to challenge his captors over one translation. He was severely beaten and kept in solitary confinement for the final 80 days of the war.</a:t>
            </a:r>
          </a:p>
          <a:p>
            <a:pPr marL="0" indent="0" fontAlgn="base">
              <a:buNone/>
            </a:pPr>
            <a:r>
              <a:rPr lang="en-US" dirty="0"/>
              <a:t>At the time of his rescue, </a:t>
            </a:r>
            <a:r>
              <a:rPr lang="en-US" dirty="0">
                <a:highlight>
                  <a:srgbClr val="000000"/>
                </a:highlight>
              </a:rPr>
              <a:t>following the Japanese surrender, </a:t>
            </a:r>
            <a:r>
              <a:rPr lang="en-US" dirty="0"/>
              <a:t>he was close to death from malnutrition and blackwater fever, a rare but extremely dangerous complication of malaria.</a:t>
            </a:r>
          </a:p>
          <a:p>
            <a:pPr marL="0" indent="0" fontAlgn="base">
              <a:buNone/>
            </a:pPr>
            <a:r>
              <a:rPr lang="en-US" dirty="0"/>
              <a:t>On top of these horrific conditions, the majority of </a:t>
            </a:r>
            <a:r>
              <a:rPr lang="en-US" dirty="0" err="1"/>
              <a:t>PoWs</a:t>
            </a:r>
            <a:r>
              <a:rPr lang="en-US" dirty="0"/>
              <a:t> worked as slave </a:t>
            </a:r>
            <a:r>
              <a:rPr lang="en-US" dirty="0" err="1"/>
              <a:t>labourers</a:t>
            </a:r>
            <a:r>
              <a:rPr lang="en-US" dirty="0"/>
              <a:t> to keep </a:t>
            </a:r>
            <a:r>
              <a:rPr lang="en-US" dirty="0">
                <a:highlight>
                  <a:srgbClr val="000000"/>
                </a:highlight>
              </a:rPr>
              <a:t>Japan's</a:t>
            </a:r>
            <a:r>
              <a:rPr lang="en-US" dirty="0"/>
              <a:t> heavy industry going. They toiled relentlessly on docks, airfields, in coalmines, shipbuilding yards, steel and copper works.</a:t>
            </a:r>
          </a:p>
          <a:p>
            <a:pPr marL="0" indent="0">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2584796282"/>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whodunit ???</a:t>
            </a:r>
          </a:p>
        </p:txBody>
      </p:sp>
      <p:sp>
        <p:nvSpPr>
          <p:cNvPr id="4" name="Content Placeholder 3"/>
          <p:cNvSpPr>
            <a:spLocks noGrp="1"/>
          </p:cNvSpPr>
          <p:nvPr>
            <p:ph idx="1"/>
          </p:nvPr>
        </p:nvSpPr>
        <p:spPr>
          <a:xfrm>
            <a:off x="457200" y="1187624"/>
            <a:ext cx="8229600" cy="5481736"/>
          </a:xfrm>
        </p:spPr>
        <p:txBody>
          <a:bodyPr>
            <a:normAutofit fontScale="85000" lnSpcReduction="10000"/>
          </a:bodyPr>
          <a:lstStyle/>
          <a:p>
            <a:endParaRPr lang="en-SG" dirty="0"/>
          </a:p>
          <a:p>
            <a:pPr marL="0" indent="0" fontAlgn="base">
              <a:buNone/>
            </a:pPr>
            <a:r>
              <a:rPr lang="en-US" dirty="0"/>
              <a:t>Lt Bill </a:t>
            </a:r>
            <a:r>
              <a:rPr lang="en-US" dirty="0" err="1"/>
              <a:t>Drower</a:t>
            </a:r>
            <a:r>
              <a:rPr lang="en-US" dirty="0"/>
              <a:t>, an interpreter at </a:t>
            </a:r>
            <a:r>
              <a:rPr lang="en-US" dirty="0" err="1"/>
              <a:t>Kanburi</a:t>
            </a:r>
            <a:r>
              <a:rPr lang="en-US" dirty="0"/>
              <a:t> Officers' camp in Thailand, dared to challenge his captors over one translation. He was severely beaten and kept in solitary confinement for the final 80 days of the war.</a:t>
            </a:r>
          </a:p>
          <a:p>
            <a:pPr marL="0" indent="0" fontAlgn="base">
              <a:buNone/>
            </a:pPr>
            <a:r>
              <a:rPr lang="en-US" dirty="0"/>
              <a:t>At the time of his rescue, following the Japanese surrender, he was close to death from malnutrition and blackwater fever, a rare but extremely dangerous complication of malaria.</a:t>
            </a:r>
          </a:p>
          <a:p>
            <a:pPr marL="0" indent="0" fontAlgn="base">
              <a:buNone/>
            </a:pPr>
            <a:r>
              <a:rPr lang="en-US" dirty="0"/>
              <a:t>On top of these horrific conditions, the majority of </a:t>
            </a:r>
            <a:r>
              <a:rPr lang="en-US" dirty="0" err="1"/>
              <a:t>PoWs</a:t>
            </a:r>
            <a:r>
              <a:rPr lang="en-US" dirty="0"/>
              <a:t> worked as slave </a:t>
            </a:r>
            <a:r>
              <a:rPr lang="en-US" dirty="0" err="1"/>
              <a:t>labourers</a:t>
            </a:r>
            <a:r>
              <a:rPr lang="en-US" dirty="0"/>
              <a:t> to keep Japan's heavy industry going. They toiled relentlessly on docks, airfields, in coalmines, shipbuilding yards, steel and copper works.</a:t>
            </a:r>
          </a:p>
          <a:p>
            <a:pPr marL="0" indent="0">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2626692891"/>
      </p:ext>
    </p:extLst>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whodunit ???</a:t>
            </a:r>
          </a:p>
        </p:txBody>
      </p:sp>
      <p:sp>
        <p:nvSpPr>
          <p:cNvPr id="4" name="Content Placeholder 3"/>
          <p:cNvSpPr>
            <a:spLocks noGrp="1"/>
          </p:cNvSpPr>
          <p:nvPr>
            <p:ph idx="1"/>
          </p:nvPr>
        </p:nvSpPr>
        <p:spPr>
          <a:xfrm>
            <a:off x="457200" y="1187624"/>
            <a:ext cx="8229600" cy="5481736"/>
          </a:xfrm>
        </p:spPr>
        <p:txBody>
          <a:bodyPr>
            <a:normAutofit lnSpcReduction="10000"/>
          </a:bodyPr>
          <a:lstStyle/>
          <a:p>
            <a:endParaRPr lang="en-SG" dirty="0"/>
          </a:p>
          <a:p>
            <a:pPr marL="0" indent="0">
              <a:buNone/>
            </a:pPr>
            <a:r>
              <a:rPr lang="en-SG" dirty="0"/>
              <a:t>Women were gang-raped, had their nipples squeezed with pliers, and vermin and hot eggs thrust into their vaginas. Children were butchered and their body parts paraded around on spears. Then there were the pettier deprivations: women forbidden to sing </a:t>
            </a:r>
            <a:r>
              <a:rPr lang="en-SG" dirty="0">
                <a:highlight>
                  <a:srgbClr val="000000"/>
                </a:highlight>
              </a:rPr>
              <a:t>hymns in </a:t>
            </a:r>
            <a:r>
              <a:rPr lang="en-SG" dirty="0" err="1">
                <a:highlight>
                  <a:srgbClr val="000000"/>
                </a:highlight>
              </a:rPr>
              <a:t>Komiti</a:t>
            </a:r>
            <a:r>
              <a:rPr lang="en-SG" dirty="0">
                <a:highlight>
                  <a:srgbClr val="000000"/>
                </a:highlight>
              </a:rPr>
              <a:t> camp</a:t>
            </a:r>
            <a:r>
              <a:rPr lang="en-SG" dirty="0"/>
              <a:t>, for example, because they were putting ‘subversive’ words to them. All this while </a:t>
            </a:r>
            <a:r>
              <a:rPr lang="en-SG" dirty="0">
                <a:highlight>
                  <a:srgbClr val="000000"/>
                </a:highlight>
              </a:rPr>
              <a:t>anti-Mau Mau and pro-British </a:t>
            </a:r>
            <a:r>
              <a:rPr lang="en-SG" dirty="0"/>
              <a:t>propaganda blared out at detainees from loudspeakers. </a:t>
            </a:r>
          </a:p>
          <a:p>
            <a:pPr marL="0" indent="0">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2533919998"/>
      </p:ext>
    </p:extLst>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whodunit ???</a:t>
            </a:r>
          </a:p>
        </p:txBody>
      </p:sp>
      <p:sp>
        <p:nvSpPr>
          <p:cNvPr id="4" name="Content Placeholder 3"/>
          <p:cNvSpPr>
            <a:spLocks noGrp="1"/>
          </p:cNvSpPr>
          <p:nvPr>
            <p:ph idx="1"/>
          </p:nvPr>
        </p:nvSpPr>
        <p:spPr>
          <a:xfrm>
            <a:off x="457200" y="1187624"/>
            <a:ext cx="8229600" cy="5481736"/>
          </a:xfrm>
        </p:spPr>
        <p:txBody>
          <a:bodyPr>
            <a:normAutofit lnSpcReduction="10000"/>
          </a:bodyPr>
          <a:lstStyle/>
          <a:p>
            <a:endParaRPr lang="en-SG" dirty="0"/>
          </a:p>
          <a:p>
            <a:pPr marL="0" indent="0">
              <a:buNone/>
            </a:pPr>
            <a:r>
              <a:rPr lang="en-SG" dirty="0"/>
              <a:t>Women were gang-raped, had their nipples squeezed with pliers, and vermin and hot eggs thrust into their vaginas. Children were butchered and their body parts paraded around on spears. Then there were the pettier deprivations: women forbidden to sing hymns in </a:t>
            </a:r>
            <a:r>
              <a:rPr lang="en-SG" dirty="0" err="1"/>
              <a:t>Komiti</a:t>
            </a:r>
            <a:r>
              <a:rPr lang="en-SG" dirty="0"/>
              <a:t> camp, for example, because they were putting ‘subversive’ words to them. All this while anti-Mau Mau and pro-British propaganda blared out at detainees from loudspeakers. </a:t>
            </a:r>
          </a:p>
          <a:p>
            <a:pPr marL="0" indent="0">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1596950492"/>
      </p:ext>
    </p:extLst>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F45A51-0A3E-4443-9086-4EF5114CB68C}"/>
              </a:ext>
            </a:extLst>
          </p:cNvPr>
          <p:cNvSpPr>
            <a:spLocks noGrp="1"/>
          </p:cNvSpPr>
          <p:nvPr>
            <p:ph type="title"/>
          </p:nvPr>
        </p:nvSpPr>
        <p:spPr/>
        <p:txBody>
          <a:bodyPr>
            <a:normAutofit/>
          </a:bodyPr>
          <a:lstStyle/>
          <a:p>
            <a:r>
              <a:rPr lang="en-US" dirty="0"/>
              <a:t>imperial legacies</a:t>
            </a:r>
            <a:endParaRPr lang="en-SG" dirty="0"/>
          </a:p>
        </p:txBody>
      </p:sp>
      <p:pic>
        <p:nvPicPr>
          <p:cNvPr id="8" name="Content Placeholder 7">
            <a:extLst>
              <a:ext uri="{FF2B5EF4-FFF2-40B4-BE49-F238E27FC236}">
                <a16:creationId xmlns:a16="http://schemas.microsoft.com/office/drawing/2014/main" id="{CEF78403-DE7E-4D26-B771-75C65296AA9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6115" y="1600200"/>
            <a:ext cx="3620770" cy="4525963"/>
          </a:xfrm>
        </p:spPr>
      </p:pic>
      <p:sp>
        <p:nvSpPr>
          <p:cNvPr id="6" name="Content Placeholder 5">
            <a:extLst>
              <a:ext uri="{FF2B5EF4-FFF2-40B4-BE49-F238E27FC236}">
                <a16:creationId xmlns:a16="http://schemas.microsoft.com/office/drawing/2014/main" id="{1DF03662-F420-48EB-B0F0-A9C559820B34}"/>
              </a:ext>
            </a:extLst>
          </p:cNvPr>
          <p:cNvSpPr>
            <a:spLocks noGrp="1"/>
          </p:cNvSpPr>
          <p:nvPr>
            <p:ph sz="half" idx="2"/>
          </p:nvPr>
        </p:nvSpPr>
        <p:spPr/>
        <p:txBody>
          <a:bodyPr/>
          <a:lstStyle/>
          <a:p>
            <a:r>
              <a:rPr lang="en-SG" dirty="0"/>
              <a:t>Caroline Elkins</a:t>
            </a:r>
          </a:p>
          <a:p>
            <a:r>
              <a:rPr lang="en-SG" dirty="0"/>
              <a:t>Imperial Reckoning: The Untold Story of the British Gulag in Kenya (2005)</a:t>
            </a:r>
          </a:p>
          <a:p>
            <a:r>
              <a:rPr lang="en-SG" dirty="0"/>
              <a:t>Pulitzer Prize Winner 2006</a:t>
            </a:r>
          </a:p>
          <a:p>
            <a:r>
              <a:rPr lang="en-US" dirty="0"/>
              <a:t>GBP20 million</a:t>
            </a:r>
            <a:endParaRPr lang="en-SG" dirty="0"/>
          </a:p>
        </p:txBody>
      </p:sp>
    </p:spTree>
    <p:extLst>
      <p:ext uri="{BB962C8B-B14F-4D97-AF65-F5344CB8AC3E}">
        <p14:creationId xmlns:p14="http://schemas.microsoft.com/office/powerpoint/2010/main" val="14849562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imperial legacies …</a:t>
            </a:r>
          </a:p>
        </p:txBody>
      </p:sp>
      <p:sp>
        <p:nvSpPr>
          <p:cNvPr id="4" name="Content Placeholder 3"/>
          <p:cNvSpPr>
            <a:spLocks noGrp="1"/>
          </p:cNvSpPr>
          <p:nvPr>
            <p:ph idx="1"/>
          </p:nvPr>
        </p:nvSpPr>
        <p:spPr>
          <a:xfrm>
            <a:off x="457200" y="1187624"/>
            <a:ext cx="8229600" cy="5193704"/>
          </a:xfrm>
        </p:spPr>
        <p:txBody>
          <a:bodyPr>
            <a:normAutofit/>
          </a:bodyPr>
          <a:lstStyle/>
          <a:p>
            <a:endParaRPr lang="en-SG" dirty="0"/>
          </a:p>
          <a:p>
            <a:pPr marL="0" indent="0">
              <a:buNone/>
            </a:pPr>
            <a:r>
              <a:rPr lang="en-SG" sz="4600" dirty="0"/>
              <a:t>                </a:t>
            </a:r>
          </a:p>
          <a:p>
            <a:pPr marL="0" indent="0">
              <a:buNone/>
            </a:pPr>
            <a:r>
              <a:rPr lang="en-SG" sz="4600" dirty="0"/>
              <a:t>              </a:t>
            </a: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pic>
        <p:nvPicPr>
          <p:cNvPr id="3" name="Picture 2"/>
          <p:cNvPicPr>
            <a:picLocks noChangeAspect="1"/>
          </p:cNvPicPr>
          <p:nvPr/>
        </p:nvPicPr>
        <p:blipFill>
          <a:blip r:embed="rId2"/>
          <a:stretch>
            <a:fillRect/>
          </a:stretch>
        </p:blipFill>
        <p:spPr>
          <a:xfrm>
            <a:off x="2411760" y="1037908"/>
            <a:ext cx="4145357" cy="5502662"/>
          </a:xfrm>
          <a:prstGeom prst="rect">
            <a:avLst/>
          </a:prstGeom>
        </p:spPr>
      </p:pic>
    </p:spTree>
    <p:extLst>
      <p:ext uri="{BB962C8B-B14F-4D97-AF65-F5344CB8AC3E}">
        <p14:creationId xmlns:p14="http://schemas.microsoft.com/office/powerpoint/2010/main" val="18956618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SG" dirty="0"/>
              <a:t>imperial legacies …</a:t>
            </a:r>
          </a:p>
        </p:txBody>
      </p:sp>
      <p:sp>
        <p:nvSpPr>
          <p:cNvPr id="4" name="Content Placeholder 3"/>
          <p:cNvSpPr>
            <a:spLocks noGrp="1"/>
          </p:cNvSpPr>
          <p:nvPr>
            <p:ph idx="1"/>
          </p:nvPr>
        </p:nvSpPr>
        <p:spPr>
          <a:xfrm>
            <a:off x="457200" y="1187624"/>
            <a:ext cx="8229600" cy="5193704"/>
          </a:xfrm>
        </p:spPr>
        <p:txBody>
          <a:bodyPr>
            <a:normAutofit/>
          </a:bodyPr>
          <a:lstStyle/>
          <a:p>
            <a:endParaRPr lang="en-SG" dirty="0"/>
          </a:p>
          <a:p>
            <a:pPr marL="0" indent="0">
              <a:buNone/>
            </a:pPr>
            <a:r>
              <a:rPr lang="en-SG" sz="4600" dirty="0"/>
              <a:t>                </a:t>
            </a:r>
          </a:p>
          <a:p>
            <a:pPr marL="0" indent="0">
              <a:buNone/>
            </a:pPr>
            <a:r>
              <a:rPr lang="en-SG" sz="4600" dirty="0"/>
              <a:t>              </a:t>
            </a:r>
            <a:r>
              <a:rPr lang="en-SG" sz="6600" dirty="0"/>
              <a:t>imperialism …</a:t>
            </a:r>
            <a:endParaRPr lang="en-US" sz="6600" dirty="0"/>
          </a:p>
          <a:p>
            <a:pPr>
              <a:buNone/>
            </a:pPr>
            <a:endParaRPr lang="en-US" sz="4400" dirty="0"/>
          </a:p>
          <a:p>
            <a:endParaRPr lang="en-US" sz="4400" dirty="0"/>
          </a:p>
          <a:p>
            <a:endParaRPr lang="en-US" dirty="0"/>
          </a:p>
          <a:p>
            <a:pPr marL="0" indent="0">
              <a:buNone/>
            </a:pPr>
            <a:endParaRPr lang="en-US" dirty="0"/>
          </a:p>
          <a:p>
            <a:endParaRPr lang="en-US" dirty="0"/>
          </a:p>
          <a:p>
            <a:endParaRPr lang="en-SG" dirty="0"/>
          </a:p>
          <a:p>
            <a:endParaRPr lang="en-SG" dirty="0"/>
          </a:p>
          <a:p>
            <a:endParaRPr lang="en-SG" dirty="0"/>
          </a:p>
          <a:p>
            <a:endParaRPr lang="en-SG" dirty="0"/>
          </a:p>
          <a:p>
            <a:pPr>
              <a:buNone/>
            </a:pPr>
            <a:endParaRPr lang="en-SG" dirty="0"/>
          </a:p>
        </p:txBody>
      </p:sp>
    </p:spTree>
    <p:extLst>
      <p:ext uri="{BB962C8B-B14F-4D97-AF65-F5344CB8AC3E}">
        <p14:creationId xmlns:p14="http://schemas.microsoft.com/office/powerpoint/2010/main" val="314671628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08720"/>
            <a:ext cx="8229600" cy="4525963"/>
          </a:xfrm>
        </p:spPr>
        <p:txBody>
          <a:bodyPr>
            <a:normAutofit fontScale="25000" lnSpcReduction="20000"/>
          </a:bodyPr>
          <a:lstStyle/>
          <a:p>
            <a:pPr algn="ctr">
              <a:buNone/>
            </a:pPr>
            <a:endParaRPr lang="en-SG" dirty="0"/>
          </a:p>
          <a:p>
            <a:pPr algn="ctr">
              <a:buNone/>
            </a:pPr>
            <a:endParaRPr lang="en-SG" dirty="0"/>
          </a:p>
          <a:p>
            <a:pPr algn="ctr">
              <a:buNone/>
            </a:pPr>
            <a:endParaRPr lang="en-SG" dirty="0"/>
          </a:p>
          <a:p>
            <a:pPr algn="ctr">
              <a:buNone/>
            </a:pPr>
            <a:r>
              <a:rPr lang="en-SG" sz="85600" dirty="0"/>
              <a:t>1942-5</a:t>
            </a:r>
          </a:p>
        </p:txBody>
      </p:sp>
    </p:spTree>
  </p:cSld>
  <p:clrMapOvr>
    <a:masterClrMapping/>
  </p:clrMapOvr>
  <p:transition>
    <p:wheel spokes="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2472637266"/>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09CDD8-B8A7-4C5F-9ADE-AE175408C104}"/>
              </a:ext>
            </a:extLst>
          </p:cNvPr>
          <p:cNvSpPr>
            <a:spLocks noGrp="1"/>
          </p:cNvSpPr>
          <p:nvPr>
            <p:ph type="title"/>
          </p:nvPr>
        </p:nvSpPr>
        <p:spPr>
          <a:xfrm>
            <a:off x="457200" y="0"/>
            <a:ext cx="8229600" cy="1143000"/>
          </a:xfrm>
        </p:spPr>
        <p:txBody>
          <a:bodyPr/>
          <a:lstStyle/>
          <a:p>
            <a:r>
              <a:rPr lang="en-SG" dirty="0"/>
              <a:t>imperial legacies</a:t>
            </a:r>
          </a:p>
        </p:txBody>
      </p:sp>
      <p:graphicFrame>
        <p:nvGraphicFramePr>
          <p:cNvPr id="11" name="Table 10">
            <a:extLst>
              <a:ext uri="{FF2B5EF4-FFF2-40B4-BE49-F238E27FC236}">
                <a16:creationId xmlns:a16="http://schemas.microsoft.com/office/drawing/2014/main" id="{1330362F-DBC6-491B-9BE0-E04260B45FF0}"/>
              </a:ext>
            </a:extLst>
          </p:cNvPr>
          <p:cNvGraphicFramePr>
            <a:graphicFrameLocks noGrp="1"/>
          </p:cNvGraphicFramePr>
          <p:nvPr>
            <p:extLst/>
          </p:nvPr>
        </p:nvGraphicFramePr>
        <p:xfrm>
          <a:off x="534380" y="980728"/>
          <a:ext cx="8075240" cy="5760641"/>
        </p:xfrm>
        <a:graphic>
          <a:graphicData uri="http://schemas.openxmlformats.org/drawingml/2006/table">
            <a:tbl>
              <a:tblPr firstRow="1" bandRow="1">
                <a:tableStyleId>{5C22544A-7EE6-4342-B048-85BDC9FD1C3A}</a:tableStyleId>
              </a:tblPr>
              <a:tblGrid>
                <a:gridCol w="1882552">
                  <a:extLst>
                    <a:ext uri="{9D8B030D-6E8A-4147-A177-3AD203B41FA5}">
                      <a16:colId xmlns:a16="http://schemas.microsoft.com/office/drawing/2014/main" val="1493112281"/>
                    </a:ext>
                  </a:extLst>
                </a:gridCol>
                <a:gridCol w="3024336">
                  <a:extLst>
                    <a:ext uri="{9D8B030D-6E8A-4147-A177-3AD203B41FA5}">
                      <a16:colId xmlns:a16="http://schemas.microsoft.com/office/drawing/2014/main" val="2822977568"/>
                    </a:ext>
                  </a:extLst>
                </a:gridCol>
                <a:gridCol w="3168352">
                  <a:extLst>
                    <a:ext uri="{9D8B030D-6E8A-4147-A177-3AD203B41FA5}">
                      <a16:colId xmlns:a16="http://schemas.microsoft.com/office/drawing/2014/main" val="3338321194"/>
                    </a:ext>
                  </a:extLst>
                </a:gridCol>
              </a:tblGrid>
              <a:tr h="468674">
                <a:tc>
                  <a:txBody>
                    <a:bodyPr/>
                    <a:lstStyle/>
                    <a:p>
                      <a:endParaRPr lang="en-SG" dirty="0"/>
                    </a:p>
                  </a:txBody>
                  <a:tcPr/>
                </a:tc>
                <a:tc>
                  <a:txBody>
                    <a:bodyPr/>
                    <a:lstStyle/>
                    <a:p>
                      <a:r>
                        <a:rPr lang="en-SG" dirty="0"/>
                        <a:t>British</a:t>
                      </a:r>
                    </a:p>
                  </a:txBody>
                  <a:tcPr/>
                </a:tc>
                <a:tc>
                  <a:txBody>
                    <a:bodyPr/>
                    <a:lstStyle/>
                    <a:p>
                      <a:r>
                        <a:rPr lang="en-SG" dirty="0"/>
                        <a:t>Japanese</a:t>
                      </a:r>
                    </a:p>
                  </a:txBody>
                  <a:tcPr/>
                </a:tc>
                <a:extLst>
                  <a:ext uri="{0D108BD9-81ED-4DB2-BD59-A6C34878D82A}">
                    <a16:rowId xmlns:a16="http://schemas.microsoft.com/office/drawing/2014/main" val="4213684217"/>
                  </a:ext>
                </a:extLst>
              </a:tr>
              <a:tr h="743471">
                <a:tc>
                  <a:txBody>
                    <a:bodyPr/>
                    <a:lstStyle/>
                    <a:p>
                      <a:r>
                        <a:rPr lang="en-SG" dirty="0"/>
                        <a:t>arrival</a:t>
                      </a:r>
                    </a:p>
                  </a:txBody>
                  <a:tcPr/>
                </a:tc>
                <a:tc>
                  <a:txBody>
                    <a:bodyPr/>
                    <a:lstStyle/>
                    <a:p>
                      <a:r>
                        <a:rPr lang="en-SG" dirty="0"/>
                        <a:t>preying on weakness; unequal treaty</a:t>
                      </a:r>
                    </a:p>
                  </a:txBody>
                  <a:tcPr/>
                </a:tc>
                <a:tc>
                  <a:txBody>
                    <a:bodyPr/>
                    <a:lstStyle/>
                    <a:p>
                      <a:r>
                        <a:rPr lang="en-SG" dirty="0"/>
                        <a:t>military aggression; relieving another imperial power </a:t>
                      </a:r>
                    </a:p>
                  </a:txBody>
                  <a:tcPr/>
                </a:tc>
                <a:extLst>
                  <a:ext uri="{0D108BD9-81ED-4DB2-BD59-A6C34878D82A}">
                    <a16:rowId xmlns:a16="http://schemas.microsoft.com/office/drawing/2014/main" val="3524064849"/>
                  </a:ext>
                </a:extLst>
              </a:tr>
              <a:tr h="468674">
                <a:tc>
                  <a:txBody>
                    <a:bodyPr/>
                    <a:lstStyle/>
                    <a:p>
                      <a:r>
                        <a:rPr lang="en-SG" dirty="0"/>
                        <a:t>length (till 1945)</a:t>
                      </a:r>
                    </a:p>
                  </a:txBody>
                  <a:tcPr/>
                </a:tc>
                <a:tc>
                  <a:txBody>
                    <a:bodyPr/>
                    <a:lstStyle/>
                    <a:p>
                      <a:r>
                        <a:rPr lang="en-SG" dirty="0"/>
                        <a:t>1819/24(26) – 1942</a:t>
                      </a:r>
                    </a:p>
                  </a:txBody>
                  <a:tcPr/>
                </a:tc>
                <a:tc>
                  <a:txBody>
                    <a:bodyPr/>
                    <a:lstStyle/>
                    <a:p>
                      <a:r>
                        <a:rPr lang="en-SG" dirty="0"/>
                        <a:t>1942- 1945</a:t>
                      </a:r>
                    </a:p>
                  </a:txBody>
                  <a:tcPr/>
                </a:tc>
                <a:extLst>
                  <a:ext uri="{0D108BD9-81ED-4DB2-BD59-A6C34878D82A}">
                    <a16:rowId xmlns:a16="http://schemas.microsoft.com/office/drawing/2014/main" val="127682463"/>
                  </a:ext>
                </a:extLst>
              </a:tr>
              <a:tr h="743471">
                <a:tc>
                  <a:txBody>
                    <a:bodyPr/>
                    <a:lstStyle/>
                    <a:p>
                      <a:r>
                        <a:rPr lang="en-SG" dirty="0"/>
                        <a:t>rhetoric</a:t>
                      </a:r>
                    </a:p>
                  </a:txBody>
                  <a:tcPr/>
                </a:tc>
                <a:tc>
                  <a:txBody>
                    <a:bodyPr/>
                    <a:lstStyle/>
                    <a:p>
                      <a:r>
                        <a:rPr lang="en-SG" dirty="0"/>
                        <a:t>God, Gold and Glory</a:t>
                      </a:r>
                    </a:p>
                  </a:txBody>
                  <a:tcPr/>
                </a:tc>
                <a:tc>
                  <a:txBody>
                    <a:bodyPr/>
                    <a:lstStyle/>
                    <a:p>
                      <a:r>
                        <a:rPr lang="en-SG" dirty="0"/>
                        <a:t>Greater East Asia Co-Prosperity Sphere  </a:t>
                      </a:r>
                    </a:p>
                  </a:txBody>
                  <a:tcPr/>
                </a:tc>
                <a:extLst>
                  <a:ext uri="{0D108BD9-81ED-4DB2-BD59-A6C34878D82A}">
                    <a16:rowId xmlns:a16="http://schemas.microsoft.com/office/drawing/2014/main" val="843504305"/>
                  </a:ext>
                </a:extLst>
              </a:tr>
              <a:tr h="1062103">
                <a:tc>
                  <a:txBody>
                    <a:bodyPr/>
                    <a:lstStyle/>
                    <a:p>
                      <a:r>
                        <a:rPr lang="en-SG" dirty="0"/>
                        <a:t>reality</a:t>
                      </a:r>
                    </a:p>
                  </a:txBody>
                  <a:tcPr/>
                </a:tc>
                <a:tc>
                  <a:txBody>
                    <a:bodyPr/>
                    <a:lstStyle/>
                    <a:p>
                      <a:r>
                        <a:rPr lang="en-SG" dirty="0"/>
                        <a:t>Greed (economic), Gore (Syed Yasin), Guns + God</a:t>
                      </a:r>
                      <a:r>
                        <a:rPr lang="en-SG" baseline="0" dirty="0"/>
                        <a:t>, Gold, Glory</a:t>
                      </a:r>
                      <a:endParaRPr lang="en-SG" dirty="0"/>
                    </a:p>
                  </a:txBody>
                  <a:tcPr/>
                </a:tc>
                <a:tc>
                  <a:txBody>
                    <a:bodyPr/>
                    <a:lstStyle/>
                    <a:p>
                      <a:r>
                        <a:rPr lang="en-SG" dirty="0"/>
                        <a:t>Greed (economic), Rape, Murder, Torture, Drunken Ribaldry + aspects of rhetoric</a:t>
                      </a:r>
                    </a:p>
                  </a:txBody>
                  <a:tcPr/>
                </a:tc>
                <a:extLst>
                  <a:ext uri="{0D108BD9-81ED-4DB2-BD59-A6C34878D82A}">
                    <a16:rowId xmlns:a16="http://schemas.microsoft.com/office/drawing/2014/main" val="3184882257"/>
                  </a:ext>
                </a:extLst>
              </a:tr>
              <a:tr h="743471">
                <a:tc>
                  <a:txBody>
                    <a:bodyPr/>
                    <a:lstStyle/>
                    <a:p>
                      <a:r>
                        <a:rPr lang="en-SG" dirty="0"/>
                        <a:t> end of war </a:t>
                      </a:r>
                    </a:p>
                  </a:txBody>
                  <a:tcPr/>
                </a:tc>
                <a:tc>
                  <a:txBody>
                    <a:bodyPr/>
                    <a:lstStyle/>
                    <a:p>
                      <a:r>
                        <a:rPr lang="en-SG" dirty="0"/>
                        <a:t>returning morally superior civilizational warrior ???</a:t>
                      </a:r>
                    </a:p>
                  </a:txBody>
                  <a:tcPr/>
                </a:tc>
                <a:tc>
                  <a:txBody>
                    <a:bodyPr/>
                    <a:lstStyle/>
                    <a:p>
                      <a:r>
                        <a:rPr lang="en-SG" dirty="0"/>
                        <a:t>vanquished forces of evil ???</a:t>
                      </a:r>
                    </a:p>
                  </a:txBody>
                  <a:tcPr/>
                </a:tc>
                <a:extLst>
                  <a:ext uri="{0D108BD9-81ED-4DB2-BD59-A6C34878D82A}">
                    <a16:rowId xmlns:a16="http://schemas.microsoft.com/office/drawing/2014/main" val="1902772480"/>
                  </a:ext>
                </a:extLst>
              </a:tr>
              <a:tr h="1062103">
                <a:tc>
                  <a:txBody>
                    <a:bodyPr/>
                    <a:lstStyle/>
                    <a:p>
                      <a:r>
                        <a:rPr lang="en-SG" dirty="0"/>
                        <a:t>reparations</a:t>
                      </a:r>
                    </a:p>
                  </a:txBody>
                  <a:tcPr/>
                </a:tc>
                <a:tc>
                  <a:txBody>
                    <a:bodyPr/>
                    <a:lstStyle/>
                    <a:p>
                      <a:r>
                        <a:rPr lang="en-SG" dirty="0"/>
                        <a:t>still waiting?</a:t>
                      </a:r>
                    </a:p>
                  </a:txBody>
                  <a:tcPr/>
                </a:tc>
                <a:tc>
                  <a:txBody>
                    <a:bodyPr/>
                    <a:lstStyle/>
                    <a:p>
                      <a:r>
                        <a:rPr lang="en-SG" dirty="0"/>
                        <a:t>1966 + subsequent general apologies at various war anniversaries + private efforts</a:t>
                      </a:r>
                    </a:p>
                  </a:txBody>
                  <a:tcPr/>
                </a:tc>
                <a:extLst>
                  <a:ext uri="{0D108BD9-81ED-4DB2-BD59-A6C34878D82A}">
                    <a16:rowId xmlns:a16="http://schemas.microsoft.com/office/drawing/2014/main" val="3543813445"/>
                  </a:ext>
                </a:extLst>
              </a:tr>
              <a:tr h="468674">
                <a:tc>
                  <a:txBody>
                    <a:bodyPr/>
                    <a:lstStyle/>
                    <a:p>
                      <a:endParaRPr lang="en-SG" dirty="0"/>
                    </a:p>
                  </a:txBody>
                  <a:tcPr/>
                </a:tc>
                <a:tc>
                  <a:txBody>
                    <a:bodyPr/>
                    <a:lstStyle/>
                    <a:p>
                      <a:endParaRPr lang="en-SG" dirty="0"/>
                    </a:p>
                  </a:txBody>
                  <a:tcPr/>
                </a:tc>
                <a:tc>
                  <a:txBody>
                    <a:bodyPr/>
                    <a:lstStyle/>
                    <a:p>
                      <a:endParaRPr lang="en-SG" dirty="0"/>
                    </a:p>
                  </a:txBody>
                  <a:tcPr/>
                </a:tc>
                <a:extLst>
                  <a:ext uri="{0D108BD9-81ED-4DB2-BD59-A6C34878D82A}">
                    <a16:rowId xmlns:a16="http://schemas.microsoft.com/office/drawing/2014/main" val="279108641"/>
                  </a:ext>
                </a:extLst>
              </a:tr>
            </a:tbl>
          </a:graphicData>
        </a:graphic>
      </p:graphicFrame>
    </p:spTree>
    <p:extLst>
      <p:ext uri="{BB962C8B-B14F-4D97-AF65-F5344CB8AC3E}">
        <p14:creationId xmlns:p14="http://schemas.microsoft.com/office/powerpoint/2010/main" val="42600705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F45A51-0A3E-4443-9086-4EF5114CB68C}"/>
              </a:ext>
            </a:extLst>
          </p:cNvPr>
          <p:cNvSpPr>
            <a:spLocks noGrp="1"/>
          </p:cNvSpPr>
          <p:nvPr>
            <p:ph type="title"/>
          </p:nvPr>
        </p:nvSpPr>
        <p:spPr>
          <a:xfrm>
            <a:off x="457200" y="188640"/>
            <a:ext cx="8229600" cy="850106"/>
          </a:xfrm>
        </p:spPr>
        <p:txBody>
          <a:bodyPr>
            <a:normAutofit/>
          </a:bodyPr>
          <a:lstStyle/>
          <a:p>
            <a:r>
              <a:rPr lang="en-US" dirty="0"/>
              <a:t>imperial legacies</a:t>
            </a:r>
            <a:endParaRPr lang="en-SG" dirty="0"/>
          </a:p>
        </p:txBody>
      </p:sp>
      <p:sp>
        <p:nvSpPr>
          <p:cNvPr id="6" name="Content Placeholder 5">
            <a:extLst>
              <a:ext uri="{FF2B5EF4-FFF2-40B4-BE49-F238E27FC236}">
                <a16:creationId xmlns:a16="http://schemas.microsoft.com/office/drawing/2014/main" id="{1DF03662-F420-48EB-B0F0-A9C559820B34}"/>
              </a:ext>
            </a:extLst>
          </p:cNvPr>
          <p:cNvSpPr>
            <a:spLocks noGrp="1"/>
          </p:cNvSpPr>
          <p:nvPr>
            <p:ph sz="half" idx="2"/>
          </p:nvPr>
        </p:nvSpPr>
        <p:spPr/>
        <p:txBody>
          <a:bodyPr/>
          <a:lstStyle/>
          <a:p>
            <a:r>
              <a:rPr lang="en-US" dirty="0"/>
              <a:t>seen it?</a:t>
            </a:r>
          </a:p>
          <a:p>
            <a:endParaRPr lang="en-US" dirty="0"/>
          </a:p>
          <a:p>
            <a:r>
              <a:rPr lang="en-US" dirty="0"/>
              <a:t>what should we do with it?</a:t>
            </a:r>
          </a:p>
          <a:p>
            <a:endParaRPr lang="en-US" dirty="0"/>
          </a:p>
          <a:p>
            <a:r>
              <a:rPr lang="en-US" dirty="0"/>
              <a:t>???</a:t>
            </a:r>
            <a:endParaRPr lang="en-SG" dirty="0"/>
          </a:p>
        </p:txBody>
      </p:sp>
      <p:pic>
        <p:nvPicPr>
          <p:cNvPr id="1028" name="Picture 4" descr="Sir Thomas Stamford Raflles Statue in Singapore Editorial Stock Image -  Image of monument, urban: 109638559"/>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7583" y="1196752"/>
            <a:ext cx="3058942" cy="518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3196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F45A51-0A3E-4443-9086-4EF5114CB68C}"/>
              </a:ext>
            </a:extLst>
          </p:cNvPr>
          <p:cNvSpPr>
            <a:spLocks noGrp="1"/>
          </p:cNvSpPr>
          <p:nvPr>
            <p:ph type="title"/>
          </p:nvPr>
        </p:nvSpPr>
        <p:spPr/>
        <p:txBody>
          <a:bodyPr>
            <a:normAutofit/>
          </a:bodyPr>
          <a:lstStyle/>
          <a:p>
            <a:r>
              <a:rPr lang="en-US" dirty="0"/>
              <a:t>imperial legacies</a:t>
            </a:r>
            <a:endParaRPr lang="en-SG" dirty="0"/>
          </a:p>
        </p:txBody>
      </p:sp>
      <p:pic>
        <p:nvPicPr>
          <p:cNvPr id="1026" name="Picture 2" descr="https://static.mothership.sg/1/2017/06/raffles-padang.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87624" y="1772816"/>
            <a:ext cx="6622161" cy="434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23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F45A51-0A3E-4443-9086-4EF5114CB68C}"/>
              </a:ext>
            </a:extLst>
          </p:cNvPr>
          <p:cNvSpPr>
            <a:spLocks noGrp="1"/>
          </p:cNvSpPr>
          <p:nvPr>
            <p:ph type="title"/>
          </p:nvPr>
        </p:nvSpPr>
        <p:spPr/>
        <p:txBody>
          <a:bodyPr>
            <a:normAutofit/>
          </a:bodyPr>
          <a:lstStyle/>
          <a:p>
            <a:r>
              <a:rPr lang="en-US" dirty="0"/>
              <a:t>imperial legacies</a:t>
            </a:r>
            <a:endParaRPr lang="en-SG" dirty="0"/>
          </a:p>
        </p:txBody>
      </p:sp>
      <p:pic>
        <p:nvPicPr>
          <p:cNvPr id="3074" name="Picture 2" descr="The Arrivals - New Statues Unveiled Next To Raffles Along The Singapore  River - Little Day Out"/>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81977" y="1556792"/>
            <a:ext cx="8104823" cy="5020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0313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F45A51-0A3E-4443-9086-4EF5114CB68C}"/>
              </a:ext>
            </a:extLst>
          </p:cNvPr>
          <p:cNvSpPr>
            <a:spLocks noGrp="1"/>
          </p:cNvSpPr>
          <p:nvPr>
            <p:ph type="title"/>
          </p:nvPr>
        </p:nvSpPr>
        <p:spPr>
          <a:xfrm>
            <a:off x="457200" y="188640"/>
            <a:ext cx="8229600" cy="634082"/>
          </a:xfrm>
        </p:spPr>
        <p:txBody>
          <a:bodyPr>
            <a:normAutofit fontScale="90000"/>
          </a:bodyPr>
          <a:lstStyle/>
          <a:p>
            <a:r>
              <a:rPr lang="en-US" dirty="0"/>
              <a:t>imperial legacies</a:t>
            </a:r>
            <a:endParaRPr lang="en-SG" dirty="0"/>
          </a:p>
        </p:txBody>
      </p:sp>
      <p:sp>
        <p:nvSpPr>
          <p:cNvPr id="2" name="Rectangle 1"/>
          <p:cNvSpPr/>
          <p:nvPr/>
        </p:nvSpPr>
        <p:spPr>
          <a:xfrm>
            <a:off x="575556" y="1196752"/>
            <a:ext cx="7992888" cy="5262979"/>
          </a:xfrm>
          <a:prstGeom prst="rect">
            <a:avLst/>
          </a:prstGeom>
        </p:spPr>
        <p:txBody>
          <a:bodyPr wrap="square">
            <a:spAutoFit/>
          </a:bodyPr>
          <a:lstStyle/>
          <a:p>
            <a:r>
              <a:rPr lang="en-US" sz="4800" dirty="0"/>
              <a:t>do imperial relationships ever come to an end ?</a:t>
            </a:r>
          </a:p>
          <a:p>
            <a:endParaRPr lang="en-US" sz="4800" dirty="0"/>
          </a:p>
          <a:p>
            <a:r>
              <a:rPr lang="en-US" sz="4800" dirty="0"/>
              <a:t>remembering … </a:t>
            </a:r>
          </a:p>
          <a:p>
            <a:r>
              <a:rPr lang="en-US" sz="4800" dirty="0"/>
              <a:t>revising …</a:t>
            </a:r>
          </a:p>
          <a:p>
            <a:r>
              <a:rPr lang="en-US" sz="4800" dirty="0" err="1"/>
              <a:t>apologising</a:t>
            </a:r>
            <a:r>
              <a:rPr lang="en-US" sz="4800" dirty="0"/>
              <a:t> …</a:t>
            </a:r>
          </a:p>
          <a:p>
            <a:r>
              <a:rPr lang="en-US" sz="4800" dirty="0"/>
              <a:t>reparations …</a:t>
            </a:r>
          </a:p>
        </p:txBody>
      </p:sp>
    </p:spTree>
    <p:extLst>
      <p:ext uri="{BB962C8B-B14F-4D97-AF65-F5344CB8AC3E}">
        <p14:creationId xmlns:p14="http://schemas.microsoft.com/office/powerpoint/2010/main" val="12800918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635" y="2132856"/>
            <a:ext cx="7317105" cy="1325562"/>
          </a:xfrm>
        </p:spPr>
        <p:txBody>
          <a:bodyPr>
            <a:normAutofit/>
          </a:bodyPr>
          <a:lstStyle/>
          <a:p>
            <a:pPr algn="ctr"/>
            <a:r>
              <a:rPr lang="en-US" sz="4800" b="1" dirty="0"/>
              <a:t>Question and </a:t>
            </a:r>
            <a:r>
              <a:rPr lang="en-US" sz="4800" b="1" dirty="0">
                <a:solidFill>
                  <a:srgbClr val="0070C0"/>
                </a:solidFill>
              </a:rPr>
              <a:t>Response</a:t>
            </a:r>
          </a:p>
        </p:txBody>
      </p:sp>
    </p:spTree>
    <p:extLst>
      <p:ext uri="{BB962C8B-B14F-4D97-AF65-F5344CB8AC3E}">
        <p14:creationId xmlns:p14="http://schemas.microsoft.com/office/powerpoint/2010/main" val="2724571171"/>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colonialism/imperialism…</a:t>
            </a:r>
          </a:p>
        </p:txBody>
      </p:sp>
      <p:pic>
        <p:nvPicPr>
          <p:cNvPr id="5" name="Picture 4" descr="Image result for map of 19th century imperialism">
            <a:hlinkClick r:id="rId2"/>
          </p:cNvPr>
          <p:cNvPicPr>
            <a:picLocks noChangeAspect="1" noChangeArrowheads="1"/>
          </p:cNvPicPr>
          <p:nvPr/>
        </p:nvPicPr>
        <p:blipFill>
          <a:blip r:embed="rId3" cstate="print"/>
          <a:srcRect/>
          <a:stretch>
            <a:fillRect/>
          </a:stretch>
        </p:blipFill>
        <p:spPr bwMode="auto">
          <a:xfrm>
            <a:off x="539552" y="1556792"/>
            <a:ext cx="8258577" cy="4896544"/>
          </a:xfrm>
          <a:prstGeom prst="rect">
            <a:avLst/>
          </a:prstGeom>
          <a:noFill/>
        </p:spPr>
      </p:pic>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colonialism/imperialism…</a:t>
            </a:r>
          </a:p>
        </p:txBody>
      </p:sp>
      <p:pic>
        <p:nvPicPr>
          <p:cNvPr id="66564" name="Picture 4" descr="Image result for ww2 map of the world">
            <a:hlinkClick r:id="rId2"/>
          </p:cNvPr>
          <p:cNvPicPr>
            <a:picLocks noChangeAspect="1" noChangeArrowheads="1"/>
          </p:cNvPicPr>
          <p:nvPr/>
        </p:nvPicPr>
        <p:blipFill>
          <a:blip r:embed="rId3" cstate="print"/>
          <a:srcRect/>
          <a:stretch>
            <a:fillRect/>
          </a:stretch>
        </p:blipFill>
        <p:spPr bwMode="auto">
          <a:xfrm>
            <a:off x="1115616" y="1484784"/>
            <a:ext cx="6766560" cy="5074920"/>
          </a:xfrm>
          <a:prstGeom prst="rect">
            <a:avLst/>
          </a:prstGeom>
          <a:noFill/>
        </p:spPr>
      </p:pic>
    </p:spTree>
  </p:cSld>
  <p:clrMapOvr>
    <a:masterClrMapping/>
  </p:clrMapOvr>
  <p:transition>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3742</TotalTime>
  <Words>2684</Words>
  <Application>Microsoft Office PowerPoint</Application>
  <PresentationFormat>On-screen Show (4:3)</PresentationFormat>
  <Paragraphs>549</Paragraphs>
  <Slides>76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76</vt:i4>
      </vt:variant>
    </vt:vector>
  </HeadingPairs>
  <TitlesOfParts>
    <vt:vector size="79" baseType="lpstr">
      <vt:lpstr>Arial</vt:lpstr>
      <vt:lpstr>Calibri</vt:lpstr>
      <vt:lpstr>Office Theme</vt:lpstr>
      <vt:lpstr> listen … </vt:lpstr>
      <vt:lpstr>GES1011/GESS1009</vt:lpstr>
      <vt:lpstr>colonialism/imperialism…</vt:lpstr>
      <vt:lpstr>our task today …</vt:lpstr>
      <vt:lpstr> recap …</vt:lpstr>
      <vt:lpstr>PowerPoint Presentation</vt:lpstr>
      <vt:lpstr>PowerPoint Presentation</vt:lpstr>
      <vt:lpstr>colonialism/imperialism…</vt:lpstr>
      <vt:lpstr>colonialism/imperialism…</vt:lpstr>
      <vt:lpstr>colonialism/imperialism…</vt:lpstr>
      <vt:lpstr>imperial contest … </vt:lpstr>
      <vt:lpstr>imperial contest … </vt:lpstr>
      <vt:lpstr>imperial contest … </vt:lpstr>
      <vt:lpstr>imperial contest … </vt:lpstr>
      <vt:lpstr>imperial contest … </vt:lpstr>
      <vt:lpstr>what time is it? </vt:lpstr>
      <vt:lpstr>imperial contest … </vt:lpstr>
      <vt:lpstr>imperial contest … … </vt:lpstr>
      <vt:lpstr>imperial contest … </vt:lpstr>
      <vt:lpstr>imperial contest … </vt:lpstr>
      <vt:lpstr>imperial contest … </vt:lpstr>
      <vt:lpstr>imperial contest … </vt:lpstr>
      <vt:lpstr>imperial contest … </vt:lpstr>
      <vt:lpstr>Singapore’s colonial identities ...</vt:lpstr>
      <vt:lpstr>Question and Response</vt:lpstr>
      <vt:lpstr>the imperialists remember…</vt:lpstr>
      <vt:lpstr>the imperialists remember…</vt:lpstr>
      <vt:lpstr>the imperialists remember…</vt:lpstr>
      <vt:lpstr>the imperialists remember…</vt:lpstr>
      <vt:lpstr>the imperialists remember…</vt:lpstr>
      <vt:lpstr>the imperialists remember…</vt:lpstr>
      <vt:lpstr>the imperialists remember…</vt:lpstr>
      <vt:lpstr>the imperialists remember…</vt:lpstr>
      <vt:lpstr>the imperialists remember…</vt:lpstr>
      <vt:lpstr>the imperialists remember…</vt:lpstr>
      <vt:lpstr>the imperialists remember…</vt:lpstr>
      <vt:lpstr>the imperialists remember…</vt:lpstr>
      <vt:lpstr>the imperialists remember…</vt:lpstr>
      <vt:lpstr>the imperialists remember…</vt:lpstr>
      <vt:lpstr>the imperialists remember…</vt:lpstr>
      <vt:lpstr>Question and Response</vt:lpstr>
      <vt:lpstr>midterm (further comments)</vt:lpstr>
      <vt:lpstr>making sense of a second imperial encounter …</vt:lpstr>
      <vt:lpstr>making sense of a second imperial encounter …</vt:lpstr>
      <vt:lpstr>making sense of a second imperial encounter …</vt:lpstr>
      <vt:lpstr>Question and Response</vt:lpstr>
      <vt:lpstr>did you know ?  a strangely worded document ...   </vt:lpstr>
      <vt:lpstr>PowerPoint Presentation</vt:lpstr>
      <vt:lpstr>Question and Response</vt:lpstr>
      <vt:lpstr>imperial legacies … </vt:lpstr>
      <vt:lpstr>imperial legacies … </vt:lpstr>
      <vt:lpstr>imperial legacies … </vt:lpstr>
      <vt:lpstr>imperial legacies … </vt:lpstr>
      <vt:lpstr>imperial legacies … </vt:lpstr>
      <vt:lpstr>imperial legacies …</vt:lpstr>
      <vt:lpstr>imperial legacies …</vt:lpstr>
      <vt:lpstr>imperial legacies …</vt:lpstr>
      <vt:lpstr>imperial legacies</vt:lpstr>
      <vt:lpstr>whodunit ???</vt:lpstr>
      <vt:lpstr>whodunit ???</vt:lpstr>
      <vt:lpstr>whodunit ???</vt:lpstr>
      <vt:lpstr>whodunit ???</vt:lpstr>
      <vt:lpstr>whodunit ???</vt:lpstr>
      <vt:lpstr>whodunit ???</vt:lpstr>
      <vt:lpstr>whodunit ???</vt:lpstr>
      <vt:lpstr>whodunit ???</vt:lpstr>
      <vt:lpstr>imperial legacies</vt:lpstr>
      <vt:lpstr>imperial legacies …</vt:lpstr>
      <vt:lpstr>imperial legacies …</vt:lpstr>
      <vt:lpstr>Question and Response</vt:lpstr>
      <vt:lpstr>imperial legacies</vt:lpstr>
      <vt:lpstr>imperial legacies</vt:lpstr>
      <vt:lpstr>imperial legacies</vt:lpstr>
      <vt:lpstr>imperial legacies</vt:lpstr>
      <vt:lpstr>imperial legacies</vt:lpstr>
      <vt:lpstr>Question and Response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Lawrence, Kelvin</cp:lastModifiedBy>
  <cp:revision>421</cp:revision>
  <dcterms:created xsi:type="dcterms:W3CDTF">2017-08-16T06:32:12Z</dcterms:created>
  <dcterms:modified xsi:type="dcterms:W3CDTF">2022-10-18T09:52:20Z</dcterms:modified>
</cp:coreProperties>
</file>